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882" r:id="rId2"/>
    <p:sldId id="275" r:id="rId3"/>
    <p:sldId id="884" r:id="rId4"/>
    <p:sldId id="860" r:id="rId5"/>
    <p:sldId id="861" r:id="rId6"/>
    <p:sldId id="701" r:id="rId7"/>
    <p:sldId id="702" r:id="rId8"/>
    <p:sldId id="584" r:id="rId9"/>
    <p:sldId id="920" r:id="rId10"/>
    <p:sldId id="684" r:id="rId11"/>
    <p:sldId id="918" r:id="rId12"/>
    <p:sldId id="909" r:id="rId13"/>
    <p:sldId id="871" r:id="rId14"/>
    <p:sldId id="778" r:id="rId15"/>
    <p:sldId id="879" r:id="rId16"/>
    <p:sldId id="911" r:id="rId17"/>
    <p:sldId id="870" r:id="rId18"/>
    <p:sldId id="883" r:id="rId19"/>
    <p:sldId id="582" r:id="rId20"/>
    <p:sldId id="691" r:id="rId21"/>
    <p:sldId id="818" r:id="rId22"/>
    <p:sldId id="921" r:id="rId23"/>
    <p:sldId id="922" r:id="rId24"/>
    <p:sldId id="267" r:id="rId25"/>
  </p:sldIdLst>
  <p:sldSz cx="9144000" cy="6858000" type="screen4x3"/>
  <p:notesSz cx="6797675" cy="9928225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1C48F52C-D27D-4728-BEB6-BE6116705D5B}">
          <p14:sldIdLst>
            <p14:sldId id="882"/>
            <p14:sldId id="275"/>
            <p14:sldId id="884"/>
            <p14:sldId id="860"/>
            <p14:sldId id="861"/>
            <p14:sldId id="701"/>
            <p14:sldId id="702"/>
            <p14:sldId id="584"/>
            <p14:sldId id="920"/>
            <p14:sldId id="684"/>
            <p14:sldId id="918"/>
            <p14:sldId id="909"/>
            <p14:sldId id="871"/>
            <p14:sldId id="778"/>
            <p14:sldId id="879"/>
            <p14:sldId id="911"/>
            <p14:sldId id="870"/>
            <p14:sldId id="883"/>
            <p14:sldId id="582"/>
            <p14:sldId id="691"/>
            <p14:sldId id="818"/>
            <p14:sldId id="921"/>
            <p14:sldId id="922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75">
          <p15:clr>
            <a:srgbClr val="A4A3A4"/>
          </p15:clr>
        </p15:guide>
        <p15:guide id="2" pos="23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25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25" autoAdjust="0"/>
    <p:restoredTop sz="94521"/>
  </p:normalViewPr>
  <p:slideViewPr>
    <p:cSldViewPr snapToGrid="0" snapToObjects="1" showGuides="1">
      <p:cViewPr varScale="1">
        <p:scale>
          <a:sx n="120" d="100"/>
          <a:sy n="120" d="100"/>
        </p:scale>
        <p:origin x="1920" y="184"/>
      </p:cViewPr>
      <p:guideLst>
        <p:guide orient="horz" pos="975"/>
        <p:guide pos="23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6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BA632C-3658-D44C-A63E-1083F349C406}" type="datetimeFigureOut">
              <a:rPr lang="fr-FR" smtClean="0"/>
              <a:t>21/03/2026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3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6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B6E23C-0D7A-9E4D-A3ED-8B1788439F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18762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6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EF7201-1AD4-9A4E-998A-58ADEB34E7B9}" type="datetimeFigureOut">
              <a:rPr lang="fr-FR" smtClean="0"/>
              <a:t>21/03/2026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3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6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425E3-5381-B14F-B45E-673708B876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47075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ce réservé de l'image des diapositives 1">
            <a:extLst>
              <a:ext uri="{FF2B5EF4-FFF2-40B4-BE49-F238E27FC236}">
                <a16:creationId xmlns:a16="http://schemas.microsoft.com/office/drawing/2014/main" id="{8DEFE10B-5174-544E-A590-847B4B76CB0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Espace réservé des commentaires 2">
            <a:extLst>
              <a:ext uri="{FF2B5EF4-FFF2-40B4-BE49-F238E27FC236}">
                <a16:creationId xmlns:a16="http://schemas.microsoft.com/office/drawing/2014/main" id="{1C5B5675-82C6-A24B-A196-55BA29F088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14340" name="Espace réservé du numéro de diapositive 3">
            <a:extLst>
              <a:ext uri="{FF2B5EF4-FFF2-40B4-BE49-F238E27FC236}">
                <a16:creationId xmlns:a16="http://schemas.microsoft.com/office/drawing/2014/main" id="{F13744D5-50C8-2A40-B2C5-5882A4E0C7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BD4D51A-DEA1-3F48-8DD0-9F2847EF15F2}" type="slidenum">
              <a:rPr lang="fr-FR" altLang="fr-FR">
                <a:latin typeface="Calibri" panose="020F0502020204030204" pitchFamily="34" charset="0"/>
              </a:rPr>
              <a:pPr eaLnBrk="1" hangingPunct="1"/>
              <a:t>2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425E3-5381-B14F-B45E-673708B87646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3824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425E3-5381-B14F-B45E-673708B87646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4313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D97C5-8D34-40A1-819F-F43140C9F1D8}" type="slidenum">
              <a:rPr lang="fr-FR" smtClean="0"/>
              <a:t>9</a:t>
            </a:fld>
            <a:endParaRPr lang="fr-FR"/>
          </a:p>
        </p:txBody>
      </p:sp>
      <p:sp>
        <p:nvSpPr>
          <p:cNvPr id="5" name="Espace réservé de l'en-tête 4">
            <a:extLst>
              <a:ext uri="{FF2B5EF4-FFF2-40B4-BE49-F238E27FC236}">
                <a16:creationId xmlns:a16="http://schemas.microsoft.com/office/drawing/2014/main" id="{172517A9-7B0A-D649-C8D1-61F7D7DB123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CONFIDENTIEL - CONCOURS COMMUN MINES PONTS</a:t>
            </a:r>
          </a:p>
        </p:txBody>
      </p:sp>
    </p:spTree>
    <p:extLst>
      <p:ext uri="{BB962C8B-B14F-4D97-AF65-F5344CB8AC3E}">
        <p14:creationId xmlns:p14="http://schemas.microsoft.com/office/powerpoint/2010/main" val="3110589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0189A-4027-DD57-8FDF-D84EA7CA6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D531A58-4875-7433-7EEF-EFBC1F6E76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F7F13AB-91FC-0D59-23B6-35B6E57097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CB5F69-7296-07DA-7D06-1BEC0CF1B4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A425E3-5381-B14F-B45E-673708B8764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913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425E3-5381-B14F-B45E-673708B87646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8686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BEA75-E4BD-0333-AEE9-F97DDD6A6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F2DD14A-796C-6DB7-9D9A-4A11EB1F5A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E017250-A9FE-AF28-C51B-C1A51678A8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C7F9E6D-7349-B715-6E7F-56CEE277C0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425E3-5381-B14F-B45E-673708B87646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3249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0BDD9-67C8-C3DF-1EAA-81B35D6B6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02A63E6-AF9C-7349-4CEE-AA415015A4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1C78361-7053-5759-8525-5577F71C12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5915A3A-C4B5-4E21-E161-2C9E54DD67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425E3-5381-B14F-B45E-673708B87646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3480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2"/>
            <a:ext cx="9143999" cy="15479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 userDrawn="1"/>
        </p:nvSpPr>
        <p:spPr>
          <a:xfrm>
            <a:off x="0" y="3726295"/>
            <a:ext cx="9143999" cy="3131704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82320" y="4577803"/>
            <a:ext cx="7379360" cy="11430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01B87B6-20AE-8143-80A5-C4741F8338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78093" y="699448"/>
            <a:ext cx="1787814" cy="215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31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23 mars 2019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Réunion des examinateurs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4C26D-CAA5-C94A-9FFB-3C81868FF4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3103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23 mars 2019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Réunion des examinateurs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4C26D-CAA5-C94A-9FFB-3C81868FF4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18559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ndir un rectangle avec un coin diagonal 6"/>
          <p:cNvSpPr/>
          <p:nvPr userDrawn="1"/>
        </p:nvSpPr>
        <p:spPr>
          <a:xfrm>
            <a:off x="-17462" y="1023940"/>
            <a:ext cx="9296401" cy="5514975"/>
          </a:xfrm>
          <a:prstGeom prst="round2DiagRect">
            <a:avLst/>
          </a:prstGeom>
          <a:noFill/>
          <a:ln>
            <a:solidFill>
              <a:srgbClr val="9C9E9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fr-FR" altLang="fr-FR" sz="135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701675"/>
            <a:ext cx="9144000" cy="5264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fr-FR" altLang="fr-FR" sz="1350">
              <a:solidFill>
                <a:srgbClr val="FFFFFF"/>
              </a:solidFill>
              <a:latin typeface="Calibri" charset="0"/>
            </a:endParaRPr>
          </a:p>
        </p:txBody>
      </p:sp>
      <p:cxnSp>
        <p:nvCxnSpPr>
          <p:cNvPr id="7" name="Connecteur droit 6"/>
          <p:cNvCxnSpPr>
            <a:cxnSpLocks/>
          </p:cNvCxnSpPr>
          <p:nvPr userDrawn="1"/>
        </p:nvCxnSpPr>
        <p:spPr>
          <a:xfrm>
            <a:off x="457201" y="600075"/>
            <a:ext cx="7509752" cy="0"/>
          </a:xfrm>
          <a:prstGeom prst="line">
            <a:avLst/>
          </a:prstGeom>
          <a:ln w="6350" cap="flat" cmpd="sng" algn="ctr">
            <a:solidFill>
              <a:srgbClr val="9C9E9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7966953" y="69058"/>
            <a:ext cx="1256764" cy="47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68000" y="50802"/>
            <a:ext cx="7498953" cy="497020"/>
          </a:xfrm>
        </p:spPr>
        <p:txBody>
          <a:bodyPr lIns="0" tIns="0" rIns="0" bIns="0" anchor="b">
            <a:noAutofit/>
          </a:bodyPr>
          <a:lstStyle>
            <a:lvl1pPr algn="l">
              <a:defRPr sz="2250">
                <a:solidFill>
                  <a:srgbClr val="005E9E"/>
                </a:solidFill>
                <a:latin typeface="Arial"/>
                <a:cs typeface="Arial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79388" y="702193"/>
            <a:ext cx="6102612" cy="212208"/>
          </a:xfrm>
        </p:spPr>
        <p:txBody>
          <a:bodyPr lIns="0" tIns="0" rIns="0" bIns="0" anchor="b">
            <a:noAutofit/>
          </a:bodyPr>
          <a:lstStyle>
            <a:lvl1pPr marL="203597" indent="-203597" algn="l">
              <a:buSzPct val="120000"/>
              <a:buFont typeface="Wingdings" charset="2"/>
              <a:buChar char=""/>
              <a:defRPr sz="1050">
                <a:solidFill>
                  <a:srgbClr val="005E9E"/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14" name="Espace réservé du contenu 2"/>
          <p:cNvSpPr>
            <a:spLocks noGrp="1"/>
          </p:cNvSpPr>
          <p:nvPr>
            <p:ph idx="13"/>
          </p:nvPr>
        </p:nvSpPr>
        <p:spPr>
          <a:xfrm>
            <a:off x="522000" y="1440000"/>
            <a:ext cx="5760000" cy="4525963"/>
          </a:xfrm>
        </p:spPr>
        <p:txBody>
          <a:bodyPr lIns="0" tIns="0" rIns="0" bIns="0">
            <a:noAutofit/>
          </a:bodyPr>
          <a:lstStyle>
            <a:lvl1pPr marL="203597" indent="-203597">
              <a:buClr>
                <a:srgbClr val="005E9E"/>
              </a:buClr>
              <a:buSzPct val="100000"/>
              <a:buFont typeface="Lucida Grande"/>
              <a:buChar char="•"/>
              <a:defRPr sz="1275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125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2pPr>
            <a:lvl3pPr>
              <a:defRPr sz="1125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3pPr>
            <a:lvl4pPr>
              <a:defRPr sz="1125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4pPr>
            <a:lvl5pPr>
              <a:defRPr sz="1125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fr-FR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4"/>
          </p:nvPr>
        </p:nvSpPr>
        <p:spPr>
          <a:xfrm>
            <a:off x="6832600" y="6297615"/>
            <a:ext cx="2133600" cy="365125"/>
          </a:xfrm>
        </p:spPr>
        <p:txBody>
          <a:bodyPr lIns="0" tIns="0" rIns="0" bIns="0" anchor="b"/>
          <a:lstStyle>
            <a:lvl1pPr>
              <a:defRPr/>
            </a:lvl1pPr>
          </a:lstStyle>
          <a:p>
            <a:pPr>
              <a:defRPr/>
            </a:pPr>
            <a:fld id="{C54D8549-E9C8-F64D-AEED-3786F41A575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6269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D3FE0BB-D00B-0176-7E60-2F658C603122}"/>
              </a:ext>
            </a:extLst>
          </p:cNvPr>
          <p:cNvSpPr/>
          <p:nvPr userDrawn="1"/>
        </p:nvSpPr>
        <p:spPr>
          <a:xfrm>
            <a:off x="4572000" y="-1"/>
            <a:ext cx="4572000" cy="6858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txBody>
          <a:bodyPr vert="horz" lIns="270000" tIns="34290" rIns="68580" bIns="34290" rtlCol="0" anchor="ctr">
            <a:normAutofit/>
          </a:bodyPr>
          <a:lstStyle/>
          <a:p>
            <a:pPr marL="171450" lvl="0" indent="-1714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endParaRPr lang="fr-FR" sz="2100">
              <a:solidFill>
                <a:schemeClr val="bg1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8C02CF5-9DF7-88F9-4349-E3B8DAB77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4572000" cy="6858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69F6AE1-8363-AA3C-D4E2-42474E4E5C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4572000" cy="685799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2323A5D-9A1F-FA02-BA00-44859BBBA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1782763"/>
            <a:ext cx="4572000" cy="3292474"/>
          </a:xfrm>
          <a:solidFill>
            <a:srgbClr val="FFFFFF">
              <a:alpha val="50196"/>
            </a:srgbClr>
          </a:solidFill>
        </p:spPr>
        <p:txBody>
          <a:bodyPr lIns="360000">
            <a:normAutofit/>
          </a:bodyPr>
          <a:lstStyle>
            <a:lvl1pPr>
              <a:defRPr sz="3600" b="1">
                <a:solidFill>
                  <a:srgbClr val="002060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1E0966-0C41-849E-7C0E-54655872E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99F57-4A1F-4C64-9A44-24A798AE2A26}" type="datetime1">
              <a:rPr lang="fr-FR" smtClean="0"/>
              <a:t>21/03/2026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5A7E88C-6883-977E-FA2B-51C65BEEB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4">
            <a:extLst>
              <a:ext uri="{FF2B5EF4-FFF2-40B4-BE49-F238E27FC236}">
                <a16:creationId xmlns:a16="http://schemas.microsoft.com/office/drawing/2014/main" id="{8552ED97-ED5A-B26A-0C96-5F5C5AFDA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5488" y="6356351"/>
            <a:ext cx="709862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7B42D0A7-4651-403C-B212-3E4C3EFB5442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3460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de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C5D342B-8459-0EEB-9092-C9B6976F42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3AE4FB0-6051-7F78-13FA-B854567740DE}"/>
              </a:ext>
            </a:extLst>
          </p:cNvPr>
          <p:cNvSpPr/>
          <p:nvPr userDrawn="1"/>
        </p:nvSpPr>
        <p:spPr>
          <a:xfrm>
            <a:off x="1" y="1"/>
            <a:ext cx="9143999" cy="6858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100000">
                <a:srgbClr val="C00000">
                  <a:shade val="100000"/>
                  <a:satMod val="115000"/>
                  <a:alpha val="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378695-F9FE-E031-3BE0-FED9023036AD}"/>
              </a:ext>
            </a:extLst>
          </p:cNvPr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2AD5205-5611-067D-78EF-0F40DBA00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1868504"/>
            <a:ext cx="3943350" cy="3120995"/>
          </a:xfrm>
          <a:solidFill>
            <a:srgbClr val="C00000">
              <a:alpha val="50000"/>
            </a:srgbClr>
          </a:solidFill>
        </p:spPr>
        <p:txBody>
          <a:bodyPr lIns="360000" tIns="180000" rIns="360000" bIns="180000"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D9F5573-911B-73C1-2815-69362D4E4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C1EF8-62B3-4914-BC63-B17073377E12}" type="datetime1">
              <a:rPr lang="fr-FR" smtClean="0"/>
              <a:t>21/03/2026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B76678A-A493-DEF5-EF82-4783C6026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8966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scène, intérieur, livre, allée centrale&#10;&#10;Description générée automatiquement">
            <a:extLst>
              <a:ext uri="{FF2B5EF4-FFF2-40B4-BE49-F238E27FC236}">
                <a16:creationId xmlns:a16="http://schemas.microsoft.com/office/drawing/2014/main" id="{95934199-A9E3-1F40-935E-402D5BABF7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DE2CDC0-29C8-CC46-9B8B-DA4D4424D016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100000">
                <a:srgbClr val="C00000">
                  <a:shade val="100000"/>
                  <a:satMod val="115000"/>
                  <a:alpha val="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E30209-F623-8199-547E-BC0DD9E62EC0}"/>
              </a:ext>
            </a:extLst>
          </p:cNvPr>
          <p:cNvSpPr/>
          <p:nvPr userDrawn="1"/>
        </p:nvSpPr>
        <p:spPr>
          <a:xfrm>
            <a:off x="0" y="0"/>
            <a:ext cx="9144000" cy="169068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1D35A1-E946-22D4-DA80-AE5DC8C7C7C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551B573-96A5-BB53-4D39-571BC207C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54B5D-8C9B-4044-B7EA-6232B308F53F}" type="datetime1">
              <a:rPr lang="fr-FR" smtClean="0"/>
              <a:t>21/03/2026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B76D860-7D3F-8109-AC1E-73EBF6408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19543CD-1DB5-18C5-C15B-CB9714FA1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5488" y="6356351"/>
            <a:ext cx="709862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7B42D0A7-4651-403C-B212-3E4C3EFB544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29692960-9BAF-4E25-052B-926C4FDDA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8550"/>
            <a:ext cx="7886700" cy="1042577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002060"/>
                </a:solidFill>
                <a:latin typeface="+mj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8CF0CC92-40AF-639E-053A-74B3D3818F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339676"/>
            <a:ext cx="2538000" cy="4893320"/>
          </a:xfrm>
          <a:solidFill>
            <a:schemeClr val="bg1">
              <a:alpha val="80000"/>
            </a:schemeClr>
          </a:solidFill>
        </p:spPr>
        <p:txBody>
          <a:bodyPr lIns="180000" tIns="216000" rIns="90000"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du texte 18">
            <a:extLst>
              <a:ext uri="{FF2B5EF4-FFF2-40B4-BE49-F238E27FC236}">
                <a16:creationId xmlns:a16="http://schemas.microsoft.com/office/drawing/2014/main" id="{C6114184-BCAC-E517-B303-A09D92A0B7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03001" y="1339676"/>
            <a:ext cx="2538000" cy="4893320"/>
          </a:xfrm>
          <a:solidFill>
            <a:schemeClr val="bg1">
              <a:alpha val="80000"/>
            </a:schemeClr>
          </a:solidFill>
        </p:spPr>
        <p:txBody>
          <a:bodyPr lIns="180000" tIns="216000" rIns="90000"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1" name="Espace réservé du texte 18">
            <a:extLst>
              <a:ext uri="{FF2B5EF4-FFF2-40B4-BE49-F238E27FC236}">
                <a16:creationId xmlns:a16="http://schemas.microsoft.com/office/drawing/2014/main" id="{4D025C7B-F3CC-6720-8487-0D1A52499E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77352" y="1339676"/>
            <a:ext cx="2538000" cy="4893320"/>
          </a:xfrm>
          <a:solidFill>
            <a:schemeClr val="bg1">
              <a:alpha val="80000"/>
            </a:schemeClr>
          </a:solidFill>
        </p:spPr>
        <p:txBody>
          <a:bodyPr lIns="180000" tIns="216000" rIns="90000"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80690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Villepinte 2020">
            <a:extLst>
              <a:ext uri="{FF2B5EF4-FFF2-40B4-BE49-F238E27FC236}">
                <a16:creationId xmlns:a16="http://schemas.microsoft.com/office/drawing/2014/main" id="{5B832BD5-C4B8-3BFD-7284-339FD666EB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14" y="1"/>
            <a:ext cx="9149627" cy="6857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DE2CDC0-29C8-CC46-9B8B-DA4D4424D01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100000">
                <a:srgbClr val="C00000">
                  <a:shade val="100000"/>
                  <a:satMod val="115000"/>
                  <a:alpha val="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1D35A1-E946-22D4-DA80-AE5DC8C7C7C0}"/>
              </a:ext>
            </a:extLst>
          </p:cNvPr>
          <p:cNvSpPr>
            <a:spLocks/>
          </p:cNvSpPr>
          <p:nvPr/>
        </p:nvSpPr>
        <p:spPr>
          <a:xfrm>
            <a:off x="-4500" y="0"/>
            <a:ext cx="9153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E30209-F623-8199-547E-BC0DD9E62EC0}"/>
              </a:ext>
            </a:extLst>
          </p:cNvPr>
          <p:cNvSpPr/>
          <p:nvPr/>
        </p:nvSpPr>
        <p:spPr>
          <a:xfrm>
            <a:off x="0" y="0"/>
            <a:ext cx="9149627" cy="169068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551B573-96A5-BB53-4D39-571BC207C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54B5D-8C9B-4044-B7EA-6232B308F53F}" type="datetime1">
              <a:rPr lang="fr-FR" smtClean="0"/>
              <a:t>21/03/2026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B76D860-7D3F-8109-AC1E-73EBF6408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19543CD-1DB5-18C5-C15B-CB9714FA1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5488" y="6356351"/>
            <a:ext cx="709862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7B42D0A7-4651-403C-B212-3E4C3EFB544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29692960-9BAF-4E25-052B-926C4FDDA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8550"/>
            <a:ext cx="7886700" cy="1042577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002060"/>
                </a:solidFill>
                <a:latin typeface="+mj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8CF0CC92-40AF-639E-053A-74B3D3818F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339676"/>
            <a:ext cx="3780000" cy="4893320"/>
          </a:xfrm>
          <a:solidFill>
            <a:schemeClr val="bg1">
              <a:alpha val="80000"/>
            </a:schemeClr>
          </a:solidFill>
        </p:spPr>
        <p:txBody>
          <a:bodyPr lIns="180000" tIns="288000" rIns="180000"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du texte 18">
            <a:extLst>
              <a:ext uri="{FF2B5EF4-FFF2-40B4-BE49-F238E27FC236}">
                <a16:creationId xmlns:a16="http://schemas.microsoft.com/office/drawing/2014/main" id="{C6114184-BCAC-E517-B303-A09D92A0B7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49" y="1339676"/>
            <a:ext cx="3780000" cy="4893320"/>
          </a:xfrm>
          <a:solidFill>
            <a:schemeClr val="bg1">
              <a:alpha val="80000"/>
            </a:schemeClr>
          </a:solidFill>
        </p:spPr>
        <p:txBody>
          <a:bodyPr lIns="180000" tIns="288000" rIns="180000"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092571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2"/>
            <a:ext cx="9143999" cy="3131704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52715" y="1288351"/>
            <a:ext cx="7776774" cy="1517952"/>
          </a:xfrm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52715" y="3243492"/>
            <a:ext cx="7776773" cy="131675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906354" y="6116635"/>
            <a:ext cx="3723134" cy="6470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AD813F1-A954-AF45-AD95-1D295C4259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4711" y="4736030"/>
            <a:ext cx="1414576" cy="170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50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23 mars 2019</a:t>
            </a:r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fr-FR"/>
              <a:t>Réunion des examinateurs</a:t>
            </a:r>
            <a:endParaRPr lang="fr-FR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4C26D-CAA5-C94A-9FFB-3C81868FF4C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exte 2"/>
          <p:cNvSpPr>
            <a:spLocks noGrp="1"/>
          </p:cNvSpPr>
          <p:nvPr>
            <p:ph idx="1"/>
          </p:nvPr>
        </p:nvSpPr>
        <p:spPr>
          <a:xfrm>
            <a:off x="509815" y="1761303"/>
            <a:ext cx="8124371" cy="4364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14517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3995999" cy="648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23 mars 2019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Réunion des examinateurs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4C26D-CAA5-C94A-9FFB-3C81868FF4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3317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23 mars 2019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Réunion des examinateurs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4C26D-CAA5-C94A-9FFB-3C81868FF4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2240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23 mars 2019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Réunion des examinateurs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4C26D-CAA5-C94A-9FFB-3C81868FF4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5129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23 mars 2019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Réunion des examinateurs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4C26D-CAA5-C94A-9FFB-3C81868FF4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3371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23 mars 2019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Réunion des examinateurs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4C26D-CAA5-C94A-9FFB-3C81868FF4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193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23 mars 2019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Réunion des examinateurs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4C26D-CAA5-C94A-9FFB-3C81868FF4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3005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3999" cy="1515679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09815" y="186339"/>
            <a:ext cx="812437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09815" y="1761303"/>
            <a:ext cx="8124371" cy="4364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09815" y="6381081"/>
            <a:ext cx="944910" cy="365125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rgbClr val="C91330"/>
                </a:solidFill>
              </a:defRPr>
            </a:lvl1pPr>
          </a:lstStyle>
          <a:p>
            <a:r>
              <a:rPr lang="fr-FR"/>
              <a:t>23 mars 2019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568548" y="6381081"/>
            <a:ext cx="53027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>
                <a:solidFill>
                  <a:schemeClr val="tx1"/>
                </a:solidFill>
              </a:defRPr>
            </a:lvl1pPr>
          </a:lstStyle>
          <a:p>
            <a:r>
              <a:rPr lang="fr-FR"/>
              <a:t>Réunion des examinateurs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403362" y="6401643"/>
            <a:ext cx="305237" cy="324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rgbClr val="FFFFFF"/>
                </a:solidFill>
              </a:defRPr>
            </a:lvl1pPr>
          </a:lstStyle>
          <a:p>
            <a:fld id="{6814C26D-CAA5-C94A-9FFB-3C81868FF4C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4AE7511-CC93-AE4E-9E90-3FF4B1AD6C2F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7501369" y="6226633"/>
            <a:ext cx="478279" cy="57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449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3" r:id="rId4"/>
    <p:sldLayoutId id="2147483651" r:id="rId5"/>
    <p:sldLayoutId id="2147483652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4" r:id="rId14"/>
    <p:sldLayoutId id="2147483665" r:id="rId15"/>
    <p:sldLayoutId id="2147483666" r:id="rId16"/>
  </p:sldLayoutIdLst>
  <p:hf hd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3200" b="1" i="0" kern="1200" cap="none" normalizeH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1"/>
        </a:buClr>
        <a:buFont typeface="Arial"/>
        <a:buChar char="•"/>
        <a:defRPr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719138" indent="-358775" algn="l" defTabSz="457200" rtl="0" eaLnBrk="1" latinLnBrk="0" hangingPunct="1">
        <a:spcBef>
          <a:spcPts val="672"/>
        </a:spcBef>
        <a:buClr>
          <a:schemeClr val="accent1">
            <a:lumMod val="90000"/>
            <a:lumOff val="10000"/>
          </a:schemeClr>
        </a:buClr>
        <a:buFont typeface="Arial"/>
        <a:buChar char="–"/>
        <a:defRPr sz="2400" kern="1200">
          <a:solidFill>
            <a:schemeClr val="accent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1079500" indent="-271463" algn="l" defTabSz="457200" rtl="0" eaLnBrk="1" latinLnBrk="0" hangingPunct="1">
        <a:spcBef>
          <a:spcPct val="20000"/>
        </a:spcBef>
        <a:buClr>
          <a:schemeClr val="accent4"/>
        </a:buClr>
        <a:buFont typeface="Arial"/>
        <a:buChar char="•"/>
        <a:defRPr sz="2000" i="1" kern="1200">
          <a:solidFill>
            <a:schemeClr val="accent6"/>
          </a:solidFill>
          <a:latin typeface="+mn-lt"/>
          <a:ea typeface="+mn-ea"/>
          <a:cs typeface="+mn-cs"/>
        </a:defRPr>
      </a:lvl3pPr>
      <a:lvl4pPr marL="1343025" indent="-263525" algn="l" defTabSz="457200" rtl="0" eaLnBrk="1" latinLnBrk="0" hangingPunct="1">
        <a:spcBef>
          <a:spcPct val="20000"/>
        </a:spcBef>
        <a:buClr>
          <a:schemeClr val="accent4"/>
        </a:buClr>
        <a:buFont typeface="Arial"/>
        <a:buChar char="–"/>
        <a:defRPr sz="18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1614488" indent="-271463" algn="l" defTabSz="457200" rtl="0" eaLnBrk="1" latinLnBrk="0" hangingPunct="1">
        <a:spcBef>
          <a:spcPct val="20000"/>
        </a:spcBef>
        <a:buClrTx/>
        <a:buSzPct val="80000"/>
        <a:buFont typeface="Arial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1xmp.eu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12" Type="http://schemas.openxmlformats.org/officeDocument/2006/relationships/image" Target="../media/image18.png"/><Relationship Id="rId2" Type="http://schemas.openxmlformats.org/officeDocument/2006/relationships/image" Target="../media/image10.png"/><Relationship Id="rId16" Type="http://schemas.openxmlformats.org/officeDocument/2006/relationships/image" Target="../media/image22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11" Type="http://schemas.openxmlformats.org/officeDocument/2006/relationships/image" Target="../media/image17.jpeg"/><Relationship Id="rId5" Type="http://schemas.openxmlformats.org/officeDocument/2006/relationships/image" Target="../media/image13.png"/><Relationship Id="rId15" Type="http://schemas.openxmlformats.org/officeDocument/2006/relationships/image" Target="../media/image21.jpeg"/><Relationship Id="rId10" Type="http://schemas.microsoft.com/office/2007/relationships/hdphoto" Target="../media/hdphoto4.wdp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www.concoursminesponts.fr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c1xmp.eu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cmp-cogec.fr/login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cmp.viatique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AEC337D-C666-67F1-9959-F6D50CA71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96548" y="6356351"/>
            <a:ext cx="318801" cy="365125"/>
          </a:xfrm>
        </p:spPr>
        <p:txBody>
          <a:bodyPr/>
          <a:lstStyle/>
          <a:p>
            <a:fld id="{7B42D0A7-4651-403C-B212-3E4C3EFB5442}" type="slidenum">
              <a:rPr lang="fr-FR" smtClean="0"/>
              <a:pPr/>
              <a:t>1</a:t>
            </a:fld>
            <a:endParaRPr lang="fr-FR" dirty="0"/>
          </a:p>
        </p:txBody>
      </p:sp>
      <p:pic>
        <p:nvPicPr>
          <p:cNvPr id="7" name="Image 6" descr="Logo du CCMP">
            <a:extLst>
              <a:ext uri="{FF2B5EF4-FFF2-40B4-BE49-F238E27FC236}">
                <a16:creationId xmlns:a16="http://schemas.microsoft.com/office/drawing/2014/main" id="{5975564C-4CA9-6713-BDED-DD05715133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559" y="1519127"/>
            <a:ext cx="3181403" cy="387733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BC80C15-0C15-CCAF-B6A9-B7A649A8A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983" y="-407859"/>
            <a:ext cx="4572001" cy="7265859"/>
          </a:xfrm>
        </p:spPr>
        <p:txBody>
          <a:bodyPr>
            <a:normAutofit/>
          </a:bodyPr>
          <a:lstStyle/>
          <a:p>
            <a:pPr algn="ctr"/>
            <a:br>
              <a:rPr lang="fr-FR" altLang="fr-FR" sz="5400" dirty="0"/>
            </a:br>
            <a:r>
              <a:rPr lang="fr-FR" altLang="fr-FR" sz="5400" dirty="0"/>
              <a:t>Réunion des correcteurs</a:t>
            </a:r>
            <a:br>
              <a:rPr lang="fr-FR" altLang="fr-FR" sz="5400" dirty="0"/>
            </a:br>
            <a:br>
              <a:rPr lang="fr-FR" altLang="fr-FR" dirty="0"/>
            </a:br>
            <a:br>
              <a:rPr lang="fr-FR" altLang="fr-FR" dirty="0"/>
            </a:br>
            <a:r>
              <a:rPr lang="fr-FR" altLang="fr-FR" sz="2800" dirty="0"/>
              <a:t>Samedi 21 mars 2026 </a:t>
            </a:r>
            <a:br>
              <a:rPr lang="fr-FR" altLang="fr-FR" sz="2800" dirty="0"/>
            </a:br>
            <a:r>
              <a:rPr lang="fr-FR" altLang="fr-FR" sz="2800" dirty="0"/>
              <a:t>10h00 – 12h00</a:t>
            </a:r>
            <a:br>
              <a:rPr lang="fr-FR" altLang="fr-FR" sz="2800" dirty="0"/>
            </a:br>
            <a:br>
              <a:rPr lang="fr-FR" altLang="fr-FR" sz="2800" dirty="0"/>
            </a:br>
            <a:r>
              <a:rPr lang="fr-FR" altLang="fr-FR" sz="2800" dirty="0"/>
              <a:t>Questions à poser par CHAT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566446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C24811-712E-4FEC-909F-5C560D56B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Places ouvertes en 2026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5DB12E2-A869-4B47-9276-C7C6D4993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4C26D-CAA5-C94A-9FFB-3C81868FF4C0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422B4AD-4CDC-5D4B-858E-103C41D42596}"/>
              </a:ext>
            </a:extLst>
          </p:cNvPr>
          <p:cNvSpPr txBox="1"/>
          <p:nvPr/>
        </p:nvSpPr>
        <p:spPr>
          <a:xfrm>
            <a:off x="219310" y="4895828"/>
            <a:ext cx="2698476" cy="1200329"/>
          </a:xfrm>
          <a:prstGeom prst="rect">
            <a:avLst/>
          </a:prstGeom>
          <a:noFill/>
          <a:ln w="28575">
            <a:solidFill>
              <a:srgbClr val="05256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52568"/>
                </a:solidFill>
              </a:rPr>
              <a:t>En 2025, 1655 places</a:t>
            </a:r>
          </a:p>
          <a:p>
            <a:pPr algn="ctr"/>
            <a:r>
              <a:rPr lang="fr-FR" b="1" dirty="0">
                <a:solidFill>
                  <a:srgbClr val="052568"/>
                </a:solidFill>
              </a:rPr>
              <a:t>En 2024, 1655 places</a:t>
            </a:r>
          </a:p>
          <a:p>
            <a:pPr algn="ctr"/>
            <a:r>
              <a:rPr lang="fr-FR" b="1" dirty="0">
                <a:solidFill>
                  <a:srgbClr val="052568"/>
                </a:solidFill>
              </a:rPr>
              <a:t>En 2023, 1604 places</a:t>
            </a:r>
          </a:p>
          <a:p>
            <a:pPr algn="ctr"/>
            <a:r>
              <a:rPr lang="fr-FR" b="1" dirty="0">
                <a:solidFill>
                  <a:srgbClr val="052568"/>
                </a:solidFill>
              </a:rPr>
              <a:t>En 2022, 1553 places</a:t>
            </a:r>
          </a:p>
        </p:txBody>
      </p:sp>
      <p:sp>
        <p:nvSpPr>
          <p:cNvPr id="11" name="Espace réservé du pied de page 8">
            <a:extLst>
              <a:ext uri="{FF2B5EF4-FFF2-40B4-BE49-F238E27FC236}">
                <a16:creationId xmlns:a16="http://schemas.microsoft.com/office/drawing/2014/main" id="{CE291009-E10F-7ACE-1435-9867A3094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68548" y="6381081"/>
            <a:ext cx="5302744" cy="365125"/>
          </a:xfrm>
        </p:spPr>
        <p:txBody>
          <a:bodyPr/>
          <a:lstStyle/>
          <a:p>
            <a:r>
              <a:rPr lang="fr-FR" dirty="0"/>
              <a:t>Réunion des Correcteurs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4715E8B-3AC0-78D5-80C3-2CC9EEA3A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8525" y="955803"/>
            <a:ext cx="10375578" cy="747000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46548FE-6B2D-5845-840C-C844FA801F87}"/>
              </a:ext>
            </a:extLst>
          </p:cNvPr>
          <p:cNvSpPr txBox="1"/>
          <p:nvPr/>
        </p:nvSpPr>
        <p:spPr>
          <a:xfrm>
            <a:off x="3031890" y="4895828"/>
            <a:ext cx="6046122" cy="881162"/>
          </a:xfrm>
          <a:prstGeom prst="rect">
            <a:avLst/>
          </a:prstGeom>
          <a:solidFill>
            <a:schemeClr val="bg1">
              <a:alpha val="60000"/>
            </a:schemeClr>
          </a:solidFill>
          <a:ln w="28575">
            <a:solidFill>
              <a:srgbClr val="052568"/>
            </a:solidFill>
          </a:ln>
        </p:spPr>
        <p:txBody>
          <a:bodyPr wrap="square" lIns="270000" tIns="162000" rIns="270000" bIns="162000" rtlCol="0" anchor="ctr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  <a:sym typeface="Wingdings" pitchFamily="2" charset="2"/>
              </a:rPr>
              <a:t> </a:t>
            </a:r>
            <a:r>
              <a:rPr lang="fr-FR" b="1" dirty="0">
                <a:solidFill>
                  <a:srgbClr val="002060"/>
                </a:solidFill>
              </a:rPr>
              <a:t>Places offertes : 1704 (+49 ; +2,96%)</a:t>
            </a:r>
          </a:p>
          <a:p>
            <a:r>
              <a:rPr lang="fr-FR" b="1" dirty="0">
                <a:solidFill>
                  <a:srgbClr val="002060"/>
                </a:solidFill>
                <a:sym typeface="Wingdings" pitchFamily="2" charset="2"/>
              </a:rPr>
              <a:t> </a:t>
            </a:r>
            <a:r>
              <a:rPr lang="fr-FR" b="1" dirty="0">
                <a:solidFill>
                  <a:srgbClr val="002060"/>
                </a:solidFill>
              </a:rPr>
              <a:t>Admissibles : 4740 (+69 ; +1,48% : RDI = 4449)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B5226EB-8A89-9DF8-6118-9D9BF4820553}"/>
              </a:ext>
            </a:extLst>
          </p:cNvPr>
          <p:cNvSpPr/>
          <p:nvPr/>
        </p:nvSpPr>
        <p:spPr>
          <a:xfrm>
            <a:off x="75414" y="2211360"/>
            <a:ext cx="1979629" cy="626107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6646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6E0BB-BE36-A44D-4FA2-9F0009A02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A00682-1752-B036-5F78-4E79D6B29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872" y="186339"/>
            <a:ext cx="8559837" cy="1143000"/>
          </a:xfrm>
        </p:spPr>
        <p:txBody>
          <a:bodyPr>
            <a:normAutofit/>
          </a:bodyPr>
          <a:lstStyle/>
          <a:p>
            <a:pPr algn="ctr"/>
            <a:r>
              <a:rPr lang="fr-FR" altLang="fr-FR" dirty="0"/>
              <a:t>CCMP 2026 et GEI-UNIV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98F5750-C58C-2A62-240B-115F9506B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14C26D-CAA5-C94A-9FFB-3C81868FF4C0}" type="slidenum">
              <a:rPr kumimoji="0" lang="fr-FR" sz="7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991302F-1186-0318-3A9C-B5A68281F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142" y="1618798"/>
            <a:ext cx="8881242" cy="509198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fr-FR" sz="1600" b="1" dirty="0">
                <a:solidFill>
                  <a:srgbClr val="002060"/>
                </a:solidFill>
              </a:rPr>
              <a:t>Budget Initial 2026								</a:t>
            </a:r>
            <a:r>
              <a:rPr lang="fr-FR" sz="1600" b="1" dirty="0">
                <a:solidFill>
                  <a:srgbClr val="C00000"/>
                </a:solidFill>
              </a:rPr>
              <a:t>6 380 000 €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fr-FR" sz="1600" b="1" dirty="0">
                <a:solidFill>
                  <a:srgbClr val="002060"/>
                </a:solidFill>
              </a:rPr>
              <a:t>Nombre de correcteurs 							</a:t>
            </a:r>
            <a:r>
              <a:rPr lang="fr-FR" sz="1600" b="1" dirty="0">
                <a:solidFill>
                  <a:srgbClr val="C00000"/>
                </a:solidFill>
              </a:rPr>
              <a:t>340 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fr-FR" sz="1600" b="1" dirty="0">
                <a:solidFill>
                  <a:srgbClr val="002060"/>
                </a:solidFill>
              </a:rPr>
              <a:t>Nombre d’examinateurs 							</a:t>
            </a:r>
            <a:r>
              <a:rPr lang="fr-FR" sz="1600" b="1" dirty="0">
                <a:solidFill>
                  <a:srgbClr val="C00000"/>
                </a:solidFill>
              </a:rPr>
              <a:t>170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fr-FR" sz="1600" b="1" dirty="0">
                <a:solidFill>
                  <a:srgbClr val="002060"/>
                </a:solidFill>
              </a:rPr>
              <a:t>Inscrits Banque (MP, MPI, PC et PSI) 				</a:t>
            </a:r>
            <a:r>
              <a:rPr lang="fr-FR" sz="1600" b="1" dirty="0">
                <a:solidFill>
                  <a:srgbClr val="C00000"/>
                </a:solidFill>
              </a:rPr>
              <a:t>18435</a:t>
            </a:r>
            <a:r>
              <a:rPr lang="fr-FR" sz="1600" b="1" dirty="0">
                <a:solidFill>
                  <a:srgbClr val="002060"/>
                </a:solidFill>
              </a:rPr>
              <a:t> (17405 en 2025)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fr-FR" sz="1600" b="1" dirty="0">
                <a:solidFill>
                  <a:srgbClr val="002060"/>
                </a:solidFill>
              </a:rPr>
              <a:t>Inscrits CCMP (MP, MPI, PC et PSI) 				</a:t>
            </a:r>
            <a:r>
              <a:rPr lang="fr-FR" sz="1600" b="1" dirty="0">
                <a:solidFill>
                  <a:srgbClr val="C00000"/>
                </a:solidFill>
              </a:rPr>
              <a:t>14 848 </a:t>
            </a:r>
            <a:r>
              <a:rPr lang="fr-FR" sz="1600" b="1" dirty="0">
                <a:solidFill>
                  <a:srgbClr val="002060"/>
                </a:solidFill>
              </a:rPr>
              <a:t>(14364 en 2025)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fr-FR" sz="1600" b="1" dirty="0">
                <a:solidFill>
                  <a:srgbClr val="002060"/>
                </a:solidFill>
              </a:rPr>
              <a:t>Aménagements à l’écrit	 						</a:t>
            </a:r>
            <a:r>
              <a:rPr lang="fr-FR" sz="1600" b="1" dirty="0">
                <a:solidFill>
                  <a:srgbClr val="C00000"/>
                </a:solidFill>
              </a:rPr>
              <a:t>744</a:t>
            </a:r>
            <a:r>
              <a:rPr lang="fr-FR" sz="1600" b="1" dirty="0">
                <a:solidFill>
                  <a:srgbClr val="002060"/>
                </a:solidFill>
              </a:rPr>
              <a:t> (534 en 2025)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fr-FR" sz="1600" b="1" dirty="0">
                <a:solidFill>
                  <a:srgbClr val="002060"/>
                </a:solidFill>
              </a:rPr>
              <a:t>Nombre d’épreuves écrites 						</a:t>
            </a:r>
            <a:r>
              <a:rPr lang="fr-FR" sz="1600" b="1" dirty="0">
                <a:solidFill>
                  <a:srgbClr val="C00000"/>
                </a:solidFill>
              </a:rPr>
              <a:t>38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fr-FR" sz="1600" b="1" dirty="0">
                <a:solidFill>
                  <a:srgbClr val="002060"/>
                </a:solidFill>
              </a:rPr>
              <a:t>Nombre de pages imprimées pour les sujets 		</a:t>
            </a:r>
            <a:r>
              <a:rPr lang="fr-FR" sz="1600" b="1" dirty="0">
                <a:solidFill>
                  <a:srgbClr val="C00000"/>
                </a:solidFill>
              </a:rPr>
              <a:t>1 987 638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fr-FR" sz="1600" b="1" dirty="0">
                <a:solidFill>
                  <a:srgbClr val="002060"/>
                </a:solidFill>
              </a:rPr>
              <a:t>Nombre de copies à corriger 						</a:t>
            </a:r>
            <a:r>
              <a:rPr lang="fr-FR" sz="1600" b="1" dirty="0">
                <a:solidFill>
                  <a:srgbClr val="C00000"/>
                </a:solidFill>
              </a:rPr>
              <a:t>173 000 </a:t>
            </a:r>
            <a:r>
              <a:rPr lang="fr-FR" sz="1600" b="1" dirty="0">
                <a:solidFill>
                  <a:srgbClr val="052568"/>
                </a:solidFill>
              </a:rPr>
              <a:t>(450- 500 par correcteur)</a:t>
            </a:r>
            <a:endParaRPr lang="fr-FR" sz="1600" b="1" dirty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fr-FR" sz="1600" b="1" dirty="0">
                <a:solidFill>
                  <a:srgbClr val="002060"/>
                </a:solidFill>
              </a:rPr>
              <a:t>Nombre de places offertes (avec PT et TSI)			</a:t>
            </a:r>
            <a:r>
              <a:rPr lang="fr-FR" sz="1600" b="1" dirty="0">
                <a:solidFill>
                  <a:srgbClr val="C00000"/>
                </a:solidFill>
              </a:rPr>
              <a:t>1 704</a:t>
            </a:r>
            <a:r>
              <a:rPr lang="fr-FR" sz="1600" b="1" dirty="0">
                <a:solidFill>
                  <a:srgbClr val="002060"/>
                </a:solidFill>
              </a:rPr>
              <a:t> (1655 en 2025)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fr-FR" sz="1600" b="1" dirty="0">
                <a:solidFill>
                  <a:srgbClr val="002060"/>
                </a:solidFill>
              </a:rPr>
              <a:t>Nombre d’admissibles 							</a:t>
            </a:r>
            <a:r>
              <a:rPr lang="fr-FR" sz="1600" b="1" dirty="0">
                <a:solidFill>
                  <a:srgbClr val="C00000"/>
                </a:solidFill>
              </a:rPr>
              <a:t>4 740</a:t>
            </a:r>
            <a:r>
              <a:rPr lang="fr-FR" sz="1600" b="1" dirty="0">
                <a:solidFill>
                  <a:srgbClr val="002060"/>
                </a:solidFill>
              </a:rPr>
              <a:t> (4671 en 2025)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fr-FR" sz="1600" b="1" dirty="0">
                <a:solidFill>
                  <a:srgbClr val="002060"/>
                </a:solidFill>
              </a:rPr>
              <a:t>Nombres d’épreuves orales 						</a:t>
            </a:r>
            <a:r>
              <a:rPr lang="fr-FR" sz="1600" b="1" dirty="0">
                <a:solidFill>
                  <a:srgbClr val="C00000"/>
                </a:solidFill>
              </a:rPr>
              <a:t>28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fr-FR" sz="1600" b="1" dirty="0">
                <a:solidFill>
                  <a:srgbClr val="002060"/>
                </a:solidFill>
              </a:rPr>
              <a:t>Nombre d’interrogations (face-à-face ou TP) 		</a:t>
            </a:r>
            <a:r>
              <a:rPr lang="fr-FR" sz="1600" b="1" dirty="0">
                <a:solidFill>
                  <a:srgbClr val="C00000"/>
                </a:solidFill>
              </a:rPr>
              <a:t>80 500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fr-FR" sz="1600" b="1" dirty="0">
                <a:solidFill>
                  <a:srgbClr val="002060"/>
                </a:solidFill>
              </a:rPr>
              <a:t>Inscrits GEI-UNIV 								</a:t>
            </a:r>
            <a:r>
              <a:rPr lang="fr-FR" sz="1600" b="1" dirty="0">
                <a:solidFill>
                  <a:srgbClr val="C00000"/>
                </a:solidFill>
              </a:rPr>
              <a:t>995</a:t>
            </a:r>
            <a:r>
              <a:rPr lang="fr-FR" sz="1600" b="1" dirty="0">
                <a:solidFill>
                  <a:srgbClr val="002060"/>
                </a:solidFill>
              </a:rPr>
              <a:t> (724 en 2025)</a:t>
            </a:r>
          </a:p>
        </p:txBody>
      </p:sp>
      <p:sp>
        <p:nvSpPr>
          <p:cNvPr id="4" name="Espace réservé du pied de page 8">
            <a:extLst>
              <a:ext uri="{FF2B5EF4-FFF2-40B4-BE49-F238E27FC236}">
                <a16:creationId xmlns:a16="http://schemas.microsoft.com/office/drawing/2014/main" id="{129A2AF6-A1E9-4C7E-326B-303B01E83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68548" y="6381081"/>
            <a:ext cx="5302744" cy="365125"/>
          </a:xfrm>
        </p:spPr>
        <p:txBody>
          <a:bodyPr/>
          <a:lstStyle/>
          <a:p>
            <a:r>
              <a:rPr lang="fr-FR" dirty="0"/>
              <a:t>Réunion des Correcteurs</a:t>
            </a:r>
          </a:p>
        </p:txBody>
      </p:sp>
    </p:spTree>
    <p:extLst>
      <p:ext uri="{BB962C8B-B14F-4D97-AF65-F5344CB8AC3E}">
        <p14:creationId xmlns:p14="http://schemas.microsoft.com/office/powerpoint/2010/main" val="3018903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6031CD-9139-5334-184C-2E76F9A0A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814" y="276447"/>
            <a:ext cx="8124371" cy="886502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Calendrier CCMP 2026</a:t>
            </a:r>
            <a:br>
              <a:rPr lang="fr-FR" dirty="0"/>
            </a:br>
            <a:r>
              <a:rPr lang="fr-FR" sz="1100" dirty="0"/>
              <a:t> </a:t>
            </a:r>
            <a:br>
              <a:rPr lang="fr-FR" dirty="0"/>
            </a:br>
            <a:r>
              <a:rPr lang="fr-FR" sz="2000" dirty="0"/>
              <a:t>Prochain COPIL : Mardi 26 mai 2026 14h00-16h00, en Visio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898D6AC-C058-DBF8-A2EB-579109B2E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4C26D-CAA5-C94A-9FFB-3C81868FF4C0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6" name="Image 5" descr="Une image contenant texte, menu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80B2A3EB-CA42-23E7-12AE-79D49119D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95305"/>
            <a:ext cx="9227127" cy="556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16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04AD29-728A-42E2-A7C6-B0DB9B962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Calendrier Écrit 2026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D4D3859-D9E9-48B0-BB4F-5A34F6214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4C26D-CAA5-C94A-9FFB-3C81868FF4C0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23B49FF-6124-1F1C-AF7E-6A6455947F64}"/>
              </a:ext>
            </a:extLst>
          </p:cNvPr>
          <p:cNvSpPr txBox="1"/>
          <p:nvPr/>
        </p:nvSpPr>
        <p:spPr>
          <a:xfrm>
            <a:off x="2231455" y="1543845"/>
            <a:ext cx="4681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052568"/>
                </a:solidFill>
              </a:rPr>
              <a:t>Permutation des épreuves</a:t>
            </a:r>
          </a:p>
        </p:txBody>
      </p:sp>
      <p:sp>
        <p:nvSpPr>
          <p:cNvPr id="3" name="Espace réservé du pied de page 8">
            <a:extLst>
              <a:ext uri="{FF2B5EF4-FFF2-40B4-BE49-F238E27FC236}">
                <a16:creationId xmlns:a16="http://schemas.microsoft.com/office/drawing/2014/main" id="{AB7C04AB-D911-30BD-3062-17B979AB7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68548" y="6381081"/>
            <a:ext cx="5302744" cy="365125"/>
          </a:xfrm>
        </p:spPr>
        <p:txBody>
          <a:bodyPr/>
          <a:lstStyle/>
          <a:p>
            <a:r>
              <a:rPr lang="fr-FR" dirty="0"/>
              <a:t>Réunion des Correcteurs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92A72F9-CFE0-13F2-2BEC-84E805E34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20" y="2028481"/>
            <a:ext cx="8461488" cy="482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275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83B7E8B-DDC5-44D2-E29A-59D8EABE2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4C26D-CAA5-C94A-9FFB-3C81868FF4C0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7E6996C-CE11-C560-6EA2-21FFC7D86041}"/>
              </a:ext>
            </a:extLst>
          </p:cNvPr>
          <p:cNvSpPr txBox="1"/>
          <p:nvPr/>
        </p:nvSpPr>
        <p:spPr>
          <a:xfrm>
            <a:off x="5279571" y="5058321"/>
            <a:ext cx="36284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Localisations inchangées</a:t>
            </a:r>
          </a:p>
          <a:p>
            <a:r>
              <a:rPr lang="fr-FR" sz="2000" b="1" dirty="0">
                <a:solidFill>
                  <a:srgbClr val="C00000"/>
                </a:solidFill>
              </a:rPr>
              <a:t>MPI = 3 semaines et une 3</a:t>
            </a:r>
            <a:r>
              <a:rPr lang="fr-FR" sz="2000" b="1" baseline="30000" dirty="0">
                <a:solidFill>
                  <a:srgbClr val="C00000"/>
                </a:solidFill>
              </a:rPr>
              <a:t>ème</a:t>
            </a:r>
            <a:r>
              <a:rPr lang="fr-FR" sz="2000" b="1" dirty="0">
                <a:solidFill>
                  <a:srgbClr val="C00000"/>
                </a:solidFill>
              </a:rPr>
              <a:t> équipe supplémentaire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33146864-863D-F632-A9B5-86CB26B5A6B3}"/>
              </a:ext>
            </a:extLst>
          </p:cNvPr>
          <p:cNvSpPr txBox="1">
            <a:spLocks/>
          </p:cNvSpPr>
          <p:nvPr/>
        </p:nvSpPr>
        <p:spPr>
          <a:xfrm>
            <a:off x="509814" y="176051"/>
            <a:ext cx="812437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 cap="none" normalizeH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/>
              <a:t>Localisation des oraux 2025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6BFD7471-BC64-0D6B-6CA6-13441E823A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407324"/>
              </p:ext>
            </p:extLst>
          </p:nvPr>
        </p:nvGraphicFramePr>
        <p:xfrm>
          <a:off x="-252708" y="-106672"/>
          <a:ext cx="9372603" cy="6881171"/>
        </p:xfrm>
        <a:graphic>
          <a:graphicData uri="http://schemas.openxmlformats.org/drawingml/2006/table">
            <a:tbl>
              <a:tblPr/>
              <a:tblGrid>
                <a:gridCol w="463744">
                  <a:extLst>
                    <a:ext uri="{9D8B030D-6E8A-4147-A177-3AD203B41FA5}">
                      <a16:colId xmlns:a16="http://schemas.microsoft.com/office/drawing/2014/main" val="2588917534"/>
                    </a:ext>
                  </a:extLst>
                </a:gridCol>
                <a:gridCol w="561467">
                  <a:extLst>
                    <a:ext uri="{9D8B030D-6E8A-4147-A177-3AD203B41FA5}">
                      <a16:colId xmlns:a16="http://schemas.microsoft.com/office/drawing/2014/main" val="3164150251"/>
                    </a:ext>
                  </a:extLst>
                </a:gridCol>
                <a:gridCol w="463744">
                  <a:extLst>
                    <a:ext uri="{9D8B030D-6E8A-4147-A177-3AD203B41FA5}">
                      <a16:colId xmlns:a16="http://schemas.microsoft.com/office/drawing/2014/main" val="4052756011"/>
                    </a:ext>
                  </a:extLst>
                </a:gridCol>
                <a:gridCol w="463744">
                  <a:extLst>
                    <a:ext uri="{9D8B030D-6E8A-4147-A177-3AD203B41FA5}">
                      <a16:colId xmlns:a16="http://schemas.microsoft.com/office/drawing/2014/main" val="3267962582"/>
                    </a:ext>
                  </a:extLst>
                </a:gridCol>
                <a:gridCol w="463744">
                  <a:extLst>
                    <a:ext uri="{9D8B030D-6E8A-4147-A177-3AD203B41FA5}">
                      <a16:colId xmlns:a16="http://schemas.microsoft.com/office/drawing/2014/main" val="1001504358"/>
                    </a:ext>
                  </a:extLst>
                </a:gridCol>
                <a:gridCol w="463744">
                  <a:extLst>
                    <a:ext uri="{9D8B030D-6E8A-4147-A177-3AD203B41FA5}">
                      <a16:colId xmlns:a16="http://schemas.microsoft.com/office/drawing/2014/main" val="839470921"/>
                    </a:ext>
                  </a:extLst>
                </a:gridCol>
                <a:gridCol w="463744">
                  <a:extLst>
                    <a:ext uri="{9D8B030D-6E8A-4147-A177-3AD203B41FA5}">
                      <a16:colId xmlns:a16="http://schemas.microsoft.com/office/drawing/2014/main" val="3975890763"/>
                    </a:ext>
                  </a:extLst>
                </a:gridCol>
                <a:gridCol w="463744">
                  <a:extLst>
                    <a:ext uri="{9D8B030D-6E8A-4147-A177-3AD203B41FA5}">
                      <a16:colId xmlns:a16="http://schemas.microsoft.com/office/drawing/2014/main" val="1172810170"/>
                    </a:ext>
                  </a:extLst>
                </a:gridCol>
                <a:gridCol w="463744">
                  <a:extLst>
                    <a:ext uri="{9D8B030D-6E8A-4147-A177-3AD203B41FA5}">
                      <a16:colId xmlns:a16="http://schemas.microsoft.com/office/drawing/2014/main" val="3980015377"/>
                    </a:ext>
                  </a:extLst>
                </a:gridCol>
                <a:gridCol w="463744">
                  <a:extLst>
                    <a:ext uri="{9D8B030D-6E8A-4147-A177-3AD203B41FA5}">
                      <a16:colId xmlns:a16="http://schemas.microsoft.com/office/drawing/2014/main" val="1936540310"/>
                    </a:ext>
                  </a:extLst>
                </a:gridCol>
                <a:gridCol w="463744">
                  <a:extLst>
                    <a:ext uri="{9D8B030D-6E8A-4147-A177-3AD203B41FA5}">
                      <a16:colId xmlns:a16="http://schemas.microsoft.com/office/drawing/2014/main" val="4050553447"/>
                    </a:ext>
                  </a:extLst>
                </a:gridCol>
                <a:gridCol w="463744">
                  <a:extLst>
                    <a:ext uri="{9D8B030D-6E8A-4147-A177-3AD203B41FA5}">
                      <a16:colId xmlns:a16="http://schemas.microsoft.com/office/drawing/2014/main" val="208070479"/>
                    </a:ext>
                  </a:extLst>
                </a:gridCol>
                <a:gridCol w="463744">
                  <a:extLst>
                    <a:ext uri="{9D8B030D-6E8A-4147-A177-3AD203B41FA5}">
                      <a16:colId xmlns:a16="http://schemas.microsoft.com/office/drawing/2014/main" val="2416684179"/>
                    </a:ext>
                  </a:extLst>
                </a:gridCol>
                <a:gridCol w="463744">
                  <a:extLst>
                    <a:ext uri="{9D8B030D-6E8A-4147-A177-3AD203B41FA5}">
                      <a16:colId xmlns:a16="http://schemas.microsoft.com/office/drawing/2014/main" val="3523979791"/>
                    </a:ext>
                  </a:extLst>
                </a:gridCol>
                <a:gridCol w="463744">
                  <a:extLst>
                    <a:ext uri="{9D8B030D-6E8A-4147-A177-3AD203B41FA5}">
                      <a16:colId xmlns:a16="http://schemas.microsoft.com/office/drawing/2014/main" val="3756237399"/>
                    </a:ext>
                  </a:extLst>
                </a:gridCol>
                <a:gridCol w="463744">
                  <a:extLst>
                    <a:ext uri="{9D8B030D-6E8A-4147-A177-3AD203B41FA5}">
                      <a16:colId xmlns:a16="http://schemas.microsoft.com/office/drawing/2014/main" val="1325100281"/>
                    </a:ext>
                  </a:extLst>
                </a:gridCol>
                <a:gridCol w="463744">
                  <a:extLst>
                    <a:ext uri="{9D8B030D-6E8A-4147-A177-3AD203B41FA5}">
                      <a16:colId xmlns:a16="http://schemas.microsoft.com/office/drawing/2014/main" val="3814479061"/>
                    </a:ext>
                  </a:extLst>
                </a:gridCol>
                <a:gridCol w="463744">
                  <a:extLst>
                    <a:ext uri="{9D8B030D-6E8A-4147-A177-3AD203B41FA5}">
                      <a16:colId xmlns:a16="http://schemas.microsoft.com/office/drawing/2014/main" val="1367061270"/>
                    </a:ext>
                  </a:extLst>
                </a:gridCol>
                <a:gridCol w="463744">
                  <a:extLst>
                    <a:ext uri="{9D8B030D-6E8A-4147-A177-3AD203B41FA5}">
                      <a16:colId xmlns:a16="http://schemas.microsoft.com/office/drawing/2014/main" val="538249058"/>
                    </a:ext>
                  </a:extLst>
                </a:gridCol>
                <a:gridCol w="463744">
                  <a:extLst>
                    <a:ext uri="{9D8B030D-6E8A-4147-A177-3AD203B41FA5}">
                      <a16:colId xmlns:a16="http://schemas.microsoft.com/office/drawing/2014/main" val="305942408"/>
                    </a:ext>
                  </a:extLst>
                </a:gridCol>
              </a:tblGrid>
              <a:tr h="1666648"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3401951"/>
                  </a:ext>
                </a:extLst>
              </a:tr>
              <a:tr h="146584"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10"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MP</a:t>
                      </a: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MPI</a:t>
                      </a: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1359875"/>
                  </a:ext>
                </a:extLst>
              </a:tr>
              <a:tr h="134858"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668855"/>
                  </a:ext>
                </a:extLst>
              </a:tr>
              <a:tr h="134858"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Maths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3226623"/>
                  </a:ext>
                </a:extLst>
              </a:tr>
              <a:tr h="134858"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Physique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0982329"/>
                  </a:ext>
                </a:extLst>
              </a:tr>
              <a:tr h="134858"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Français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3456868"/>
                  </a:ext>
                </a:extLst>
              </a:tr>
              <a:tr h="140721"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Anglais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6121394"/>
                  </a:ext>
                </a:extLst>
              </a:tr>
              <a:tr h="134858"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837992"/>
                  </a:ext>
                </a:extLst>
              </a:tr>
              <a:tr h="140721"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4922669"/>
                  </a:ext>
                </a:extLst>
              </a:tr>
              <a:tr h="140721"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8"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</a:t>
                      </a: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PSI</a:t>
                      </a:r>
                    </a:p>
                  </a:txBody>
                  <a:tcPr marL="3614" marR="3614" marT="3614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0223531"/>
                  </a:ext>
                </a:extLst>
              </a:tr>
              <a:tr h="134858"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9117562"/>
                  </a:ext>
                </a:extLst>
              </a:tr>
              <a:tr h="134858"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Maths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7898182"/>
                  </a:ext>
                </a:extLst>
              </a:tr>
              <a:tr h="134858"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Physique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4523990"/>
                  </a:ext>
                </a:extLst>
              </a:tr>
              <a:tr h="134858"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Français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7245302"/>
                  </a:ext>
                </a:extLst>
              </a:tr>
              <a:tr h="140721"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Anglais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7497551"/>
                  </a:ext>
                </a:extLst>
              </a:tr>
              <a:tr h="140721"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0039441"/>
                  </a:ext>
                </a:extLst>
              </a:tr>
              <a:tr h="140721"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TP PHYS PC et PSI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3785692"/>
                  </a:ext>
                </a:extLst>
              </a:tr>
              <a:tr h="140721"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TP CHIMIE PC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5486280"/>
                  </a:ext>
                </a:extLst>
              </a:tr>
              <a:tr h="140721"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TP SI PSI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4321208"/>
                  </a:ext>
                </a:extLst>
              </a:tr>
              <a:tr h="140721"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TP INFO MPI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585264"/>
                  </a:ext>
                </a:extLst>
              </a:tr>
              <a:tr h="134858"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2130003"/>
                  </a:ext>
                </a:extLst>
              </a:tr>
              <a:tr h="140721"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531825"/>
                  </a:ext>
                </a:extLst>
              </a:tr>
              <a:tr h="140721"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Langues facultatives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D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D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D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D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D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D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D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D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D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D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D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D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D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D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D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DC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8939380"/>
                  </a:ext>
                </a:extLst>
              </a:tr>
              <a:tr h="134858"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8974852"/>
                  </a:ext>
                </a:extLst>
              </a:tr>
              <a:tr h="134858"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356931"/>
                  </a:ext>
                </a:extLst>
              </a:tr>
              <a:tr h="140721"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043277"/>
                  </a:ext>
                </a:extLst>
              </a:tr>
              <a:tr h="263852"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CHIMIE</a:t>
                      </a:r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ENSAE</a:t>
                      </a: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ENSTA</a:t>
                      </a:r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MINES</a:t>
                      </a:r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PONTS</a:t>
                      </a: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TELECOM</a:t>
                      </a:r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DESCARTES</a:t>
                      </a:r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BUFFON</a:t>
                      </a: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DC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4250901"/>
                  </a:ext>
                </a:extLst>
              </a:tr>
              <a:tr h="134858"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MP</a:t>
                      </a: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2-MP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4-MP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MP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8737229"/>
                  </a:ext>
                </a:extLst>
              </a:tr>
              <a:tr h="177877"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MPI</a:t>
                      </a: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3-MPI</a:t>
                      </a:r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7252862"/>
                  </a:ext>
                </a:extLst>
              </a:tr>
              <a:tr h="134858"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</a:t>
                      </a: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2-PC</a:t>
                      </a:r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2-PC</a:t>
                      </a:r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2-PC</a:t>
                      </a:r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2-PC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4563574"/>
                  </a:ext>
                </a:extLst>
              </a:tr>
              <a:tr h="134858"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PSI</a:t>
                      </a: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2-PSI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2-PSI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2-PSI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2-PSI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5530643"/>
                  </a:ext>
                </a:extLst>
              </a:tr>
              <a:tr h="257989"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TP</a:t>
                      </a: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TP-SI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TP-Phy + INFO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TP-Chimie</a:t>
                      </a:r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6314093"/>
                  </a:ext>
                </a:extLst>
              </a:tr>
              <a:tr h="257989"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Langues fac</a:t>
                      </a: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Langues facult.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5605782"/>
                  </a:ext>
                </a:extLst>
              </a:tr>
              <a:tr h="263852"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614" marR="3614" marT="361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+ TP SI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+ 2 TP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TP-Chimie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Langues </a:t>
                      </a:r>
                      <a:r>
                        <a:rPr lang="fr-FR" sz="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facult</a:t>
                      </a:r>
                      <a:r>
                        <a:rPr lang="fr-FR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marL="3614" marR="3614" marT="36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328536"/>
                  </a:ext>
                </a:extLst>
              </a:tr>
              <a:tr h="134858">
                <a:tc>
                  <a:txBody>
                    <a:bodyPr/>
                    <a:lstStyle/>
                    <a:p>
                      <a:pPr algn="l" fontAlgn="b"/>
                      <a:endParaRPr lang="fr-FR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14" marR="3614" marT="36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553442"/>
                  </a:ext>
                </a:extLst>
              </a:tr>
            </a:tbl>
          </a:graphicData>
        </a:graphic>
      </p:graphicFrame>
      <p:sp>
        <p:nvSpPr>
          <p:cNvPr id="8" name="Ellipse 7">
            <a:extLst>
              <a:ext uri="{FF2B5EF4-FFF2-40B4-BE49-F238E27FC236}">
                <a16:creationId xmlns:a16="http://schemas.microsoft.com/office/drawing/2014/main" id="{DC6DEB11-78A2-81ED-0D28-3306D5BEA870}"/>
              </a:ext>
            </a:extLst>
          </p:cNvPr>
          <p:cNvSpPr/>
          <p:nvPr/>
        </p:nvSpPr>
        <p:spPr>
          <a:xfrm>
            <a:off x="2158739" y="2632504"/>
            <a:ext cx="480766" cy="1112363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425478-4F16-83FF-B883-9E6AD0B22398}"/>
              </a:ext>
            </a:extLst>
          </p:cNvPr>
          <p:cNvSpPr/>
          <p:nvPr/>
        </p:nvSpPr>
        <p:spPr>
          <a:xfrm>
            <a:off x="5279571" y="5058321"/>
            <a:ext cx="3525064" cy="1015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5295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1EE42-CC95-2952-6FFE-FA2F4331C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C1E7D5-839A-5E07-D9E0-7ABBDD897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Préparation du Concours 2026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203B5CB-A899-558E-FEA7-C330801B5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4C26D-CAA5-C94A-9FFB-3C81868FF4C0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443FD21-6732-F364-BDE8-E55D1B864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01" y="1734532"/>
            <a:ext cx="8708599" cy="4646549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fr-FR" sz="2400" b="1" dirty="0">
                <a:solidFill>
                  <a:srgbClr val="052568"/>
                </a:solidFill>
              </a:rPr>
              <a:t>Correcteurs et examinateurs </a:t>
            </a:r>
            <a:r>
              <a:rPr lang="fr-FR" sz="2400" b="1" dirty="0">
                <a:solidFill>
                  <a:srgbClr val="052568"/>
                </a:solidFill>
                <a:sym typeface="Wingdings" pitchFamily="2" charset="2"/>
              </a:rPr>
              <a:t> </a:t>
            </a:r>
            <a:r>
              <a:rPr lang="fr-FR" sz="2400" b="1" dirty="0">
                <a:solidFill>
                  <a:srgbClr val="052568"/>
                </a:solidFill>
              </a:rPr>
              <a:t>Effectifs complets</a:t>
            </a:r>
          </a:p>
          <a:p>
            <a:pPr>
              <a:buFont typeface="Wingdings" pitchFamily="2" charset="2"/>
              <a:buChar char="Ø"/>
            </a:pPr>
            <a:r>
              <a:rPr lang="fr-FR" sz="2400" b="1" dirty="0">
                <a:solidFill>
                  <a:srgbClr val="052568"/>
                </a:solidFill>
              </a:rPr>
              <a:t>Sujets 2026</a:t>
            </a:r>
          </a:p>
          <a:p>
            <a:pPr>
              <a:buFont typeface="Wingdings" pitchFamily="2" charset="2"/>
              <a:buChar char="Ø"/>
            </a:pPr>
            <a:r>
              <a:rPr lang="fr-FR" sz="2400" b="1" dirty="0">
                <a:solidFill>
                  <a:srgbClr val="052568"/>
                </a:solidFill>
              </a:rPr>
              <a:t>Réunion des centres d’écrit</a:t>
            </a:r>
          </a:p>
          <a:p>
            <a:pPr>
              <a:buFont typeface="Wingdings" pitchFamily="2" charset="2"/>
              <a:buChar char="Ø"/>
            </a:pPr>
            <a:r>
              <a:rPr lang="fr-FR" sz="2400" b="1" dirty="0">
                <a:solidFill>
                  <a:srgbClr val="052568"/>
                </a:solidFill>
              </a:rPr>
              <a:t>Numérisation des copies au Maroc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fr-FR" sz="2400" b="1" dirty="0">
                <a:solidFill>
                  <a:srgbClr val="052568"/>
                </a:solidFill>
              </a:rPr>
              <a:t>Lieux de passage des écrits par les candidats parisiens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fr-FR" sz="2400" b="1" dirty="0">
                <a:solidFill>
                  <a:srgbClr val="052568"/>
                </a:solidFill>
              </a:rPr>
              <a:t>Effectifs dans les centres d’écrit et déplacements (250 en 2025, 350 en 2026) 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fr-FR" sz="2400" b="1" dirty="0">
                <a:solidFill>
                  <a:srgbClr val="052568"/>
                </a:solidFill>
              </a:rPr>
              <a:t>Centre à l’étranger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fr-FR" sz="2400" b="1" dirty="0">
                <a:solidFill>
                  <a:srgbClr val="052568"/>
                </a:solidFill>
              </a:rPr>
              <a:t>Réclamations : en 2026, processus de 2025 reconduit</a:t>
            </a:r>
          </a:p>
        </p:txBody>
      </p:sp>
      <p:sp>
        <p:nvSpPr>
          <p:cNvPr id="4" name="Espace réservé du pied de page 8">
            <a:extLst>
              <a:ext uri="{FF2B5EF4-FFF2-40B4-BE49-F238E27FC236}">
                <a16:creationId xmlns:a16="http://schemas.microsoft.com/office/drawing/2014/main" id="{E7261A98-2654-D752-AB4E-363832579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68548" y="6381081"/>
            <a:ext cx="5302744" cy="365125"/>
          </a:xfrm>
        </p:spPr>
        <p:txBody>
          <a:bodyPr/>
          <a:lstStyle/>
          <a:p>
            <a:r>
              <a:rPr lang="fr-FR" dirty="0"/>
              <a:t>Réunion des Correcteurs</a:t>
            </a:r>
          </a:p>
        </p:txBody>
      </p:sp>
    </p:spTree>
    <p:extLst>
      <p:ext uri="{BB962C8B-B14F-4D97-AF65-F5344CB8AC3E}">
        <p14:creationId xmlns:p14="http://schemas.microsoft.com/office/powerpoint/2010/main" val="19422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FAB1E-2CB8-DA66-FF07-918E5A28E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8D5F65-2799-3598-B04A-A7815202A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Aménagements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A41E7D9-EFBF-C688-6E96-01B998A54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4C26D-CAA5-C94A-9FFB-3C81868FF4C0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5783E5CF-BF06-7F94-A3EF-270FE98B3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405" y="2026763"/>
            <a:ext cx="8750595" cy="40994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fr-FR" b="1" dirty="0">
                <a:solidFill>
                  <a:srgbClr val="052568"/>
                </a:solidFill>
              </a:rPr>
              <a:t>Augmentation : </a:t>
            </a:r>
          </a:p>
          <a:p>
            <a:pPr marL="2628900" lvl="6" indent="0">
              <a:buNone/>
            </a:pPr>
            <a:r>
              <a:rPr lang="fr-FR" sz="2800" b="1" dirty="0">
                <a:solidFill>
                  <a:srgbClr val="052568"/>
                </a:solidFill>
              </a:rPr>
              <a:t>435 en 2024</a:t>
            </a:r>
          </a:p>
          <a:p>
            <a:pPr marL="2628900" lvl="6" indent="0">
              <a:buNone/>
            </a:pPr>
            <a:r>
              <a:rPr lang="fr-FR" sz="2800" b="1" dirty="0">
                <a:solidFill>
                  <a:srgbClr val="052568"/>
                </a:solidFill>
              </a:rPr>
              <a:t>534 en 2025 </a:t>
            </a:r>
            <a:r>
              <a:rPr lang="fr-FR" sz="2800" b="1" dirty="0">
                <a:solidFill>
                  <a:srgbClr val="052568"/>
                </a:solidFill>
                <a:sym typeface="Wingdings" pitchFamily="2" charset="2"/>
              </a:rPr>
              <a:t></a:t>
            </a:r>
            <a:r>
              <a:rPr lang="fr-FR" sz="2800" b="1" dirty="0">
                <a:solidFill>
                  <a:srgbClr val="052568"/>
                </a:solidFill>
              </a:rPr>
              <a:t> + 22,76% </a:t>
            </a:r>
          </a:p>
          <a:p>
            <a:pPr marL="2628900" lvl="6" indent="0">
              <a:buNone/>
            </a:pPr>
            <a:r>
              <a:rPr lang="fr-FR" sz="2800" b="1" dirty="0">
                <a:solidFill>
                  <a:srgbClr val="052568"/>
                </a:solidFill>
              </a:rPr>
              <a:t>757 en 2026 </a:t>
            </a:r>
            <a:r>
              <a:rPr lang="fr-FR" sz="2800" b="1" dirty="0">
                <a:solidFill>
                  <a:srgbClr val="052568"/>
                </a:solidFill>
                <a:sym typeface="Wingdings" pitchFamily="2" charset="2"/>
              </a:rPr>
              <a:t></a:t>
            </a:r>
            <a:r>
              <a:rPr lang="fr-FR" sz="2800" b="1" dirty="0">
                <a:solidFill>
                  <a:srgbClr val="052568"/>
                </a:solidFill>
              </a:rPr>
              <a:t> + 41,7%</a:t>
            </a:r>
          </a:p>
          <a:p>
            <a:pPr>
              <a:buFont typeface="Wingdings" pitchFamily="2" charset="2"/>
              <a:buChar char="Ø"/>
            </a:pPr>
            <a:r>
              <a:rPr lang="fr-FR" b="1" dirty="0">
                <a:solidFill>
                  <a:srgbClr val="052568"/>
                </a:solidFill>
              </a:rPr>
              <a:t>1/3 temps</a:t>
            </a:r>
          </a:p>
          <a:p>
            <a:pPr>
              <a:buFont typeface="Wingdings" pitchFamily="2" charset="2"/>
              <a:buChar char="Ø"/>
            </a:pPr>
            <a:r>
              <a:rPr lang="fr-FR" b="1" dirty="0">
                <a:solidFill>
                  <a:srgbClr val="052568"/>
                </a:solidFill>
              </a:rPr>
              <a:t>Ordinateurs</a:t>
            </a:r>
          </a:p>
          <a:p>
            <a:pPr>
              <a:buFont typeface="Wingdings" pitchFamily="2" charset="2"/>
              <a:buChar char="Ø"/>
            </a:pPr>
            <a:r>
              <a:rPr lang="fr-FR" b="1" dirty="0">
                <a:solidFill>
                  <a:srgbClr val="052568"/>
                </a:solidFill>
              </a:rPr>
              <a:t>Une candidate non-voyante</a:t>
            </a:r>
          </a:p>
          <a:p>
            <a:pPr marL="0" indent="0">
              <a:buNone/>
            </a:pPr>
            <a:endParaRPr lang="fr-FR" b="1" dirty="0">
              <a:solidFill>
                <a:srgbClr val="052568"/>
              </a:solidFill>
            </a:endParaRPr>
          </a:p>
        </p:txBody>
      </p:sp>
      <p:sp>
        <p:nvSpPr>
          <p:cNvPr id="4" name="Espace réservé du pied de page 8">
            <a:extLst>
              <a:ext uri="{FF2B5EF4-FFF2-40B4-BE49-F238E27FC236}">
                <a16:creationId xmlns:a16="http://schemas.microsoft.com/office/drawing/2014/main" id="{95FD2A57-4A5A-EBC2-7436-C97A049FD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68548" y="6381081"/>
            <a:ext cx="5302744" cy="365125"/>
          </a:xfrm>
        </p:spPr>
        <p:txBody>
          <a:bodyPr/>
          <a:lstStyle/>
          <a:p>
            <a:r>
              <a:rPr lang="fr-FR" dirty="0"/>
              <a:t>Réunion des Correcteurs</a:t>
            </a:r>
          </a:p>
        </p:txBody>
      </p:sp>
    </p:spTree>
    <p:extLst>
      <p:ext uri="{BB962C8B-B14F-4D97-AF65-F5344CB8AC3E}">
        <p14:creationId xmlns:p14="http://schemas.microsoft.com/office/powerpoint/2010/main" val="2127907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BA8B3-545B-B1E8-50B2-19C7A91A8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1D84BD-6A82-9C68-A744-ADFCAF3EB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b="1" dirty="0"/>
              <a:t>Communication des données des candidats sur le web des écoles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9794F6A-A7F9-16B0-BED6-8B2DFCF6B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4C26D-CAA5-C94A-9FFB-3C81868FF4C0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B1D3F1B-4990-B36A-0365-1186651C1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1" y="2242687"/>
            <a:ext cx="8784396" cy="2435640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fr-FR" sz="2400" b="1" dirty="0">
                <a:solidFill>
                  <a:srgbClr val="002060"/>
                </a:solidFill>
              </a:rPr>
              <a:t>Les notes d’écrit sont publiées sur le web des lycées après la fin du délai de réclamation. </a:t>
            </a:r>
          </a:p>
          <a:p>
            <a:pPr>
              <a:lnSpc>
                <a:spcPct val="14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fr-FR" sz="2400" b="1" dirty="0">
                <a:solidFill>
                  <a:srgbClr val="002060"/>
                </a:solidFill>
              </a:rPr>
              <a:t>La communication des notes d’oral et de TIPE intervient après les jurys.</a:t>
            </a:r>
          </a:p>
        </p:txBody>
      </p:sp>
      <p:sp>
        <p:nvSpPr>
          <p:cNvPr id="4" name="Espace réservé du pied de page 8">
            <a:extLst>
              <a:ext uri="{FF2B5EF4-FFF2-40B4-BE49-F238E27FC236}">
                <a16:creationId xmlns:a16="http://schemas.microsoft.com/office/drawing/2014/main" id="{5257A9AA-CBDE-904A-F071-A2F3365ED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68548" y="6381081"/>
            <a:ext cx="5302744" cy="365125"/>
          </a:xfrm>
        </p:spPr>
        <p:txBody>
          <a:bodyPr/>
          <a:lstStyle/>
          <a:p>
            <a:r>
              <a:rPr lang="fr-FR" dirty="0"/>
              <a:t>Réunion des Correcteurs</a:t>
            </a:r>
          </a:p>
        </p:txBody>
      </p:sp>
    </p:spTree>
    <p:extLst>
      <p:ext uri="{BB962C8B-B14F-4D97-AF65-F5344CB8AC3E}">
        <p14:creationId xmlns:p14="http://schemas.microsoft.com/office/powerpoint/2010/main" val="2239496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202C6D-C3C6-404F-BB57-73C636A67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Coordonnateurs et rapporteurs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A05DC9C-F10A-42FF-99E0-B247B7823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4C26D-CAA5-C94A-9FFB-3C81868FF4C0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10" name="Espace réservé du pied de page 8">
            <a:extLst>
              <a:ext uri="{FF2B5EF4-FFF2-40B4-BE49-F238E27FC236}">
                <a16:creationId xmlns:a16="http://schemas.microsoft.com/office/drawing/2014/main" id="{444EC300-6C0A-2D45-998B-B8DF9B091510}"/>
              </a:ext>
            </a:extLst>
          </p:cNvPr>
          <p:cNvSpPr txBox="1">
            <a:spLocks/>
          </p:cNvSpPr>
          <p:nvPr/>
        </p:nvSpPr>
        <p:spPr>
          <a:xfrm>
            <a:off x="1720948" y="6428378"/>
            <a:ext cx="53027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457200" rtl="0" eaLnBrk="1" latinLnBrk="0" hangingPunct="1">
              <a:defRPr sz="800" kern="1200" cap="al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Réunion des Correcteurs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78FB357-E8EA-DE71-13A0-8A7DD73AB3C0}"/>
              </a:ext>
            </a:extLst>
          </p:cNvPr>
          <p:cNvSpPr txBox="1"/>
          <p:nvPr/>
        </p:nvSpPr>
        <p:spPr>
          <a:xfrm>
            <a:off x="6121026" y="4619501"/>
            <a:ext cx="2775119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Rapporteurs à désigner</a:t>
            </a:r>
          </a:p>
          <a:p>
            <a:pPr algn="ctr"/>
            <a:r>
              <a:rPr lang="fr-FR" b="1" dirty="0"/>
              <a:t>en réunion de barème</a:t>
            </a:r>
          </a:p>
        </p:txBody>
      </p:sp>
      <p:pic>
        <p:nvPicPr>
          <p:cNvPr id="12" name="Image 11" descr="Une image contenant texte, capture d’écran, nombre, ligne&#10;&#10;Le contenu généré par l’IA peut être incorrect.">
            <a:extLst>
              <a:ext uri="{FF2B5EF4-FFF2-40B4-BE49-F238E27FC236}">
                <a16:creationId xmlns:a16="http://schemas.microsoft.com/office/drawing/2014/main" id="{D8ABBBCC-1873-557B-C775-EB4CFFB1F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55" y="1663011"/>
            <a:ext cx="5700444" cy="5062632"/>
          </a:xfrm>
          <a:prstGeom prst="rect">
            <a:avLst/>
          </a:prstGeom>
        </p:spPr>
      </p:pic>
      <p:pic>
        <p:nvPicPr>
          <p:cNvPr id="14" name="Image 13" descr="Une image contenant texte, Police, nombr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33FD47BF-10E5-5E38-D954-341A26731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026" y="1663011"/>
            <a:ext cx="2535921" cy="157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608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202C6D-C3C6-404F-BB57-73C636A67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Correction (1/3)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A05DC9C-F10A-42FF-99E0-B247B7823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4C26D-CAA5-C94A-9FFB-3C81868FF4C0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D9E3223-380A-4ECD-9BCD-DE302A0C1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01" y="1674798"/>
            <a:ext cx="8708600" cy="495459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srgbClr val="002060"/>
                </a:solidFill>
              </a:rPr>
              <a:t>Une correction bien conduite dont je vous remercie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srgbClr val="002060"/>
                </a:solidFill>
              </a:rPr>
              <a:t>Rôle des coordonnateurs – correcteurs - Rôle bénéfique des coordonnateurs 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srgbClr val="002060"/>
                </a:solidFill>
              </a:rPr>
              <a:t>Établissement des barèmes (à l’initiative des coordonnateurs) 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rgbClr val="002060"/>
                </a:solidFill>
              </a:rPr>
              <a:t>Barème initial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rgbClr val="002060"/>
                </a:solidFill>
              </a:rPr>
              <a:t>Correction d’étalonnage : </a:t>
            </a:r>
            <a:r>
              <a:rPr lang="fr-FR" b="1" dirty="0">
                <a:solidFill>
                  <a:srgbClr val="052568"/>
                </a:solidFill>
              </a:rPr>
              <a:t>20 </a:t>
            </a:r>
            <a:r>
              <a:rPr lang="fr-FR" b="1" dirty="0">
                <a:solidFill>
                  <a:srgbClr val="002060"/>
                </a:solidFill>
              </a:rPr>
              <a:t>copies identiques pour les correcteurs (nombre à préciser à Maxime Raffin)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rgbClr val="002060"/>
                </a:solidFill>
              </a:rPr>
              <a:t>Réunion de barème et barème définitif </a:t>
            </a:r>
            <a:r>
              <a:rPr lang="fr-FR" b="1" dirty="0">
                <a:solidFill>
                  <a:srgbClr val="002060"/>
                </a:solidFill>
                <a:sym typeface="Wingdings" pitchFamily="2" charset="2"/>
              </a:rPr>
              <a:t> Viatique</a:t>
            </a:r>
            <a:endParaRPr lang="fr-FR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srgbClr val="002060"/>
                </a:solidFill>
              </a:rPr>
              <a:t>Dates de mise en place des lots (cf. contrats CDD) – brassage des copies</a:t>
            </a:r>
          </a:p>
        </p:txBody>
      </p:sp>
      <p:sp>
        <p:nvSpPr>
          <p:cNvPr id="10" name="Espace réservé du pied de page 8">
            <a:extLst>
              <a:ext uri="{FF2B5EF4-FFF2-40B4-BE49-F238E27FC236}">
                <a16:creationId xmlns:a16="http://schemas.microsoft.com/office/drawing/2014/main" id="{3DA6EF5B-0C94-6740-AFBE-EE9E3113E33B}"/>
              </a:ext>
            </a:extLst>
          </p:cNvPr>
          <p:cNvSpPr txBox="1">
            <a:spLocks/>
          </p:cNvSpPr>
          <p:nvPr/>
        </p:nvSpPr>
        <p:spPr>
          <a:xfrm>
            <a:off x="1720948" y="6417867"/>
            <a:ext cx="53027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457200" rtl="0" eaLnBrk="1" latinLnBrk="0" hangingPunct="1">
              <a:defRPr sz="800" kern="1200" cap="al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Réunion des Correcteurs</a:t>
            </a:r>
          </a:p>
        </p:txBody>
      </p:sp>
    </p:spTree>
    <p:extLst>
      <p:ext uri="{BB962C8B-B14F-4D97-AF65-F5344CB8AC3E}">
        <p14:creationId xmlns:p14="http://schemas.microsoft.com/office/powerpoint/2010/main" val="482109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re 3">
            <a:extLst>
              <a:ext uri="{FF2B5EF4-FFF2-40B4-BE49-F238E27FC236}">
                <a16:creationId xmlns:a16="http://schemas.microsoft.com/office/drawing/2014/main" id="{9DC551E0-2BA5-0249-9F67-4C35A3B95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fr-FR" altLang="fr-FR" dirty="0"/>
              <a:t>Ordre du jour</a:t>
            </a:r>
          </a:p>
        </p:txBody>
      </p:sp>
      <p:sp>
        <p:nvSpPr>
          <p:cNvPr id="5" name="Espace réservé du pied de page 8">
            <a:extLst>
              <a:ext uri="{FF2B5EF4-FFF2-40B4-BE49-F238E27FC236}">
                <a16:creationId xmlns:a16="http://schemas.microsoft.com/office/drawing/2014/main" id="{5766E997-1DC7-49FB-BC73-4D6A81ED9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68548" y="6381081"/>
            <a:ext cx="5302744" cy="365125"/>
          </a:xfrm>
        </p:spPr>
        <p:txBody>
          <a:bodyPr/>
          <a:lstStyle/>
          <a:p>
            <a:r>
              <a:rPr lang="fr-FR" dirty="0"/>
              <a:t>Réunion des Correcteurs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8B7060B-CF73-4913-BE17-32AEA64E2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4C26D-CAA5-C94A-9FFB-3C81868FF4C0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8AA7D3-D2FF-5249-BA49-D0ABBDEA78BB}"/>
              </a:ext>
            </a:extLst>
          </p:cNvPr>
          <p:cNvSpPr/>
          <p:nvPr/>
        </p:nvSpPr>
        <p:spPr>
          <a:xfrm>
            <a:off x="1568548" y="2344717"/>
            <a:ext cx="654543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fr-FR" altLang="fr-FR" sz="2000" b="1" dirty="0">
              <a:solidFill>
                <a:srgbClr val="002060"/>
              </a:solidFill>
            </a:endParaRPr>
          </a:p>
          <a:p>
            <a:pPr marL="457200" indent="-457200">
              <a:buFont typeface="Wingdings" pitchFamily="2" charset="2"/>
              <a:buChar char="Ø"/>
              <a:defRPr/>
            </a:pPr>
            <a:r>
              <a:rPr lang="fr-FR" altLang="fr-FR" sz="2600" b="1" dirty="0">
                <a:solidFill>
                  <a:srgbClr val="002060"/>
                </a:solidFill>
              </a:rPr>
              <a:t>Informations générales sur le CCMP </a:t>
            </a:r>
          </a:p>
          <a:p>
            <a:pPr marL="457200" indent="-457200">
              <a:buFont typeface="Wingdings" pitchFamily="2" charset="2"/>
              <a:buChar char="Ø"/>
              <a:defRPr/>
            </a:pPr>
            <a:endParaRPr lang="fr-FR" altLang="fr-FR" sz="2600" b="1" dirty="0">
              <a:solidFill>
                <a:srgbClr val="002060"/>
              </a:solidFill>
            </a:endParaRPr>
          </a:p>
          <a:p>
            <a:pPr marL="457200" indent="-457200">
              <a:buFont typeface="Wingdings" pitchFamily="2" charset="2"/>
              <a:buChar char="Ø"/>
              <a:defRPr/>
            </a:pPr>
            <a:r>
              <a:rPr lang="fr-FR" altLang="fr-FR" sz="2600" b="1" dirty="0">
                <a:solidFill>
                  <a:srgbClr val="002060"/>
                </a:solidFill>
              </a:rPr>
              <a:t>Préparation des écrits</a:t>
            </a:r>
          </a:p>
          <a:p>
            <a:pPr marL="457200" indent="-457200">
              <a:buFont typeface="Wingdings" pitchFamily="2" charset="2"/>
              <a:buChar char="Ø"/>
              <a:defRPr/>
            </a:pPr>
            <a:endParaRPr lang="fr-FR" altLang="fr-FR" sz="2600" b="1" dirty="0">
              <a:solidFill>
                <a:srgbClr val="002060"/>
              </a:solidFill>
            </a:endParaRPr>
          </a:p>
          <a:p>
            <a:pPr marL="457200" indent="-457200">
              <a:buFont typeface="Wingdings" pitchFamily="2" charset="2"/>
              <a:buChar char="Ø"/>
              <a:defRPr/>
            </a:pPr>
            <a:r>
              <a:rPr lang="fr-FR" altLang="fr-FR" sz="2600" b="1" dirty="0">
                <a:solidFill>
                  <a:srgbClr val="002060"/>
                </a:solidFill>
              </a:rPr>
              <a:t>Correction des épreuves écrites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4294967295"/>
          </p:nvPr>
        </p:nvSpPr>
        <p:spPr>
          <a:xfrm>
            <a:off x="509815" y="1692166"/>
            <a:ext cx="8634185" cy="4466895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Ø"/>
            </a:pPr>
            <a:endParaRPr lang="fr-FR" sz="14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srgbClr val="002060"/>
                </a:solidFill>
              </a:rPr>
              <a:t>Consignes aux correcteurs : confidentialité des notations, case « Observations », anonymat &amp; aménagements</a:t>
            </a:r>
          </a:p>
          <a:p>
            <a:pPr font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srgbClr val="002060"/>
                </a:solidFill>
              </a:rPr>
              <a:t>Moyenne, </a:t>
            </a:r>
            <a:r>
              <a:rPr lang="fr-FR" sz="2400" b="1" dirty="0">
                <a:solidFill>
                  <a:srgbClr val="052568"/>
                </a:solidFill>
              </a:rPr>
              <a:t>Écart-Type </a:t>
            </a:r>
            <a:r>
              <a:rPr lang="fr-FR" sz="2400" b="1" dirty="0">
                <a:solidFill>
                  <a:srgbClr val="002060"/>
                </a:solidFill>
              </a:rPr>
              <a:t>: TB</a:t>
            </a:r>
          </a:p>
          <a:p>
            <a:pPr font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srgbClr val="002060"/>
                </a:solidFill>
              </a:rPr>
              <a:t>Harmonisation entre correcteurs, normalisation, harmonisation entre épreuves</a:t>
            </a:r>
          </a:p>
          <a:p>
            <a:pPr font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srgbClr val="002060"/>
                </a:solidFill>
              </a:rPr>
              <a:t>Double correction en Français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srgbClr val="002060"/>
                </a:solidFill>
              </a:rPr>
              <a:t>Consignes aux rapporteurs 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fr-FR" altLang="fr-FR" b="1" i="0" dirty="0">
                <a:solidFill>
                  <a:srgbClr val="052568"/>
                </a:solidFill>
              </a:rPr>
              <a:t>Importance du rapport final par matière et par filière … très lu</a:t>
            </a:r>
            <a:endParaRPr lang="fr-FR" altLang="fr-FR" b="1" dirty="0">
              <a:solidFill>
                <a:srgbClr val="052568"/>
              </a:solidFill>
            </a:endParaRPr>
          </a:p>
          <a:p>
            <a:pPr lvl="2">
              <a:buFont typeface="Wingdings" panose="05000000000000000000" pitchFamily="2" charset="2"/>
              <a:buChar char="Ø"/>
            </a:pPr>
            <a:r>
              <a:rPr lang="fr-FR" altLang="fr-FR" b="1" i="0" dirty="0">
                <a:solidFill>
                  <a:srgbClr val="052568"/>
                </a:solidFill>
              </a:rPr>
              <a:t>Livrer les rapports dans les temps </a:t>
            </a:r>
          </a:p>
          <a:p>
            <a:pPr marL="808037" lvl="2" indent="0" algn="ctr">
              <a:buNone/>
            </a:pPr>
            <a:r>
              <a:rPr lang="fr-FR" altLang="fr-FR" b="1" i="0" dirty="0">
                <a:solidFill>
                  <a:srgbClr val="C00000"/>
                </a:solidFill>
              </a:rPr>
              <a:t>Date limite jeudi 25 juin 2026</a:t>
            </a:r>
          </a:p>
          <a:p>
            <a:pPr font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fr-FR" sz="2400" b="1" dirty="0">
              <a:solidFill>
                <a:srgbClr val="002060"/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dirty="0"/>
              <a:t>Correction (2/3)</a:t>
            </a: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4C26D-CAA5-C94A-9FFB-3C81868FF4C0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2" name="Espace réservé du pied de page 8">
            <a:extLst>
              <a:ext uri="{FF2B5EF4-FFF2-40B4-BE49-F238E27FC236}">
                <a16:creationId xmlns:a16="http://schemas.microsoft.com/office/drawing/2014/main" id="{15370ADC-2E22-812F-2923-38D920F86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68548" y="6381081"/>
            <a:ext cx="5302744" cy="365125"/>
          </a:xfrm>
        </p:spPr>
        <p:txBody>
          <a:bodyPr/>
          <a:lstStyle/>
          <a:p>
            <a:r>
              <a:rPr lang="fr-FR" dirty="0"/>
              <a:t>Réunion des Correcteurs</a:t>
            </a:r>
          </a:p>
        </p:txBody>
      </p:sp>
    </p:spTree>
    <p:extLst>
      <p:ext uri="{BB962C8B-B14F-4D97-AF65-F5344CB8AC3E}">
        <p14:creationId xmlns:p14="http://schemas.microsoft.com/office/powerpoint/2010/main" val="3659318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852597-013E-0CBC-AF12-B4540340C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815" y="175581"/>
            <a:ext cx="8124371" cy="1143000"/>
          </a:xfrm>
        </p:spPr>
        <p:txBody>
          <a:bodyPr/>
          <a:lstStyle/>
          <a:p>
            <a:pPr algn="ctr"/>
            <a:r>
              <a:rPr lang="fr-FR" dirty="0"/>
              <a:t>Correction (3/3)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B34A6ED-D643-7270-1778-DFFFDDC99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03362" y="6315579"/>
            <a:ext cx="305237" cy="324000"/>
          </a:xfrm>
        </p:spPr>
        <p:txBody>
          <a:bodyPr/>
          <a:lstStyle/>
          <a:p>
            <a:fld id="{6814C26D-CAA5-C94A-9FFB-3C81868FF4C0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E9C68F4B-BBAE-FD3E-F986-E258496586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5384" y="1462252"/>
            <a:ext cx="40087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defRPr sz="2600" b="1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spcBef>
                <a:spcPts val="1000"/>
              </a:spcBef>
              <a:buSzPct val="130000"/>
              <a:defRPr sz="240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spcBef>
                <a:spcPts val="1000"/>
              </a:spcBef>
              <a:buSzPct val="130000"/>
              <a:buBlip>
                <a:blip r:embed="rId2"/>
              </a:buBlip>
              <a:defRPr sz="200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spcBef>
                <a:spcPts val="1000"/>
              </a:spcBef>
              <a:buSzPct val="100000"/>
              <a:buBlip>
                <a:blip r:embed="rId3"/>
              </a:buBlip>
              <a:defRPr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3C3C3C"/>
                </a:solidFill>
                <a:latin typeface="News Gothic MT" charset="0"/>
                <a:ea typeface="MS PGothic" panose="020B0600070205080204" pitchFamily="34" charset="-128"/>
                <a:cs typeface="Open Sans" panose="020B0606030504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C3C3C"/>
                </a:solidFill>
                <a:latin typeface="News Gothic MT" charset="0"/>
                <a:ea typeface="MS PGothic" panose="020B0600070205080204" pitchFamily="34" charset="-128"/>
                <a:cs typeface="Open Sans" panose="020B0606030504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C3C3C"/>
                </a:solidFill>
                <a:latin typeface="News Gothic MT" charset="0"/>
                <a:ea typeface="MS PGothic" panose="020B0600070205080204" pitchFamily="34" charset="-128"/>
                <a:cs typeface="Open Sans" panose="020B0606030504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C3C3C"/>
                </a:solidFill>
                <a:latin typeface="News Gothic MT" charset="0"/>
                <a:ea typeface="MS PGothic" panose="020B0600070205080204" pitchFamily="34" charset="-128"/>
                <a:cs typeface="Open Sans" panose="020B0606030504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C3C3C"/>
                </a:solidFill>
                <a:latin typeface="News Gothic MT" charset="0"/>
                <a:ea typeface="MS PGothic" panose="020B0600070205080204" pitchFamily="34" charset="-128"/>
                <a:cs typeface="Open Sans" panose="020B0606030504020204" pitchFamily="34" charset="0"/>
              </a:defRPr>
            </a:lvl9pPr>
          </a:lstStyle>
          <a:p>
            <a:pPr algn="ctr"/>
            <a:r>
              <a:rPr lang="fr-FR" sz="1800" dirty="0">
                <a:latin typeface="Avenir Medium" panose="02000503020000020003" pitchFamily="2" charset="0"/>
              </a:rPr>
              <a:t>Conseil pour la saisie des notations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8E78A5A-ED7C-FED7-941C-E582941C0B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" t="782" b="1271"/>
          <a:stretch/>
        </p:blipFill>
        <p:spPr>
          <a:xfrm>
            <a:off x="4571999" y="1853781"/>
            <a:ext cx="3746810" cy="26394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2152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BE1401D-5124-58CD-8EDA-6BFD69D5AD7C}"/>
              </a:ext>
            </a:extLst>
          </p:cNvPr>
          <p:cNvSpPr/>
          <p:nvPr/>
        </p:nvSpPr>
        <p:spPr>
          <a:xfrm>
            <a:off x="5123987" y="2994018"/>
            <a:ext cx="3746809" cy="32352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0968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71224DBA-5F06-435A-BE37-E40BF231D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3928" y="3100136"/>
            <a:ext cx="3561631" cy="304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defRPr sz="2600" b="1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spcBef>
                <a:spcPts val="1000"/>
              </a:spcBef>
              <a:buSzPct val="130000"/>
              <a:defRPr sz="240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spcBef>
                <a:spcPts val="1000"/>
              </a:spcBef>
              <a:buSzPct val="130000"/>
              <a:buBlip>
                <a:blip r:embed="rId2"/>
              </a:buBlip>
              <a:defRPr sz="200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spcBef>
                <a:spcPts val="1000"/>
              </a:spcBef>
              <a:buSzPct val="100000"/>
              <a:buBlip>
                <a:blip r:embed="rId3"/>
              </a:buBlip>
              <a:defRPr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3C3C3C"/>
                </a:solidFill>
                <a:latin typeface="News Gothic MT" charset="0"/>
                <a:ea typeface="MS PGothic" panose="020B0600070205080204" pitchFamily="34" charset="-128"/>
                <a:cs typeface="Open Sans" panose="020B0606030504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C3C3C"/>
                </a:solidFill>
                <a:latin typeface="News Gothic MT" charset="0"/>
                <a:ea typeface="MS PGothic" panose="020B0600070205080204" pitchFamily="34" charset="-128"/>
                <a:cs typeface="Open Sans" panose="020B0606030504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C3C3C"/>
                </a:solidFill>
                <a:latin typeface="News Gothic MT" charset="0"/>
                <a:ea typeface="MS PGothic" panose="020B0600070205080204" pitchFamily="34" charset="-128"/>
                <a:cs typeface="Open Sans" panose="020B0606030504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C3C3C"/>
                </a:solidFill>
                <a:latin typeface="News Gothic MT" charset="0"/>
                <a:ea typeface="MS PGothic" panose="020B0600070205080204" pitchFamily="34" charset="-128"/>
                <a:cs typeface="Open Sans" panose="020B0606030504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C3C3C"/>
                </a:solidFill>
                <a:latin typeface="News Gothic MT" charset="0"/>
                <a:ea typeface="MS PGothic" panose="020B0600070205080204" pitchFamily="34" charset="-128"/>
                <a:cs typeface="Open Sans" panose="020B0606030504020204" pitchFamily="34" charset="0"/>
              </a:defRPr>
            </a:lvl9pPr>
          </a:lstStyle>
          <a:p>
            <a:r>
              <a:rPr lang="fr-FR" sz="900" dirty="0">
                <a:solidFill>
                  <a:srgbClr val="009193"/>
                </a:solidFill>
                <a:latin typeface="Avenir Medium" panose="02000503020000020003" pitchFamily="2" charset="0"/>
              </a:rPr>
              <a:t>QUESTIONS NON TRAITÉES ET ZÉROS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900" b="0" dirty="0">
                <a:solidFill>
                  <a:srgbClr val="E7E6E6">
                    <a:lumMod val="25000"/>
                  </a:srgbClr>
                </a:solidFill>
                <a:latin typeface="Avenir Medium" panose="02000503020000020003" pitchFamily="2" charset="0"/>
              </a:rPr>
              <a:t>Si un candidat n’a pas répondu à une question, il est souvent préférable de ne pas la noter « NT » à la première passe. Vous pouvez laisser la question non notée (point d’interrogation rouge).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900" b="0" dirty="0">
                <a:solidFill>
                  <a:srgbClr val="E7E6E6">
                    <a:lumMod val="25000"/>
                  </a:srgbClr>
                </a:solidFill>
                <a:latin typeface="Avenir Medium" panose="02000503020000020003" pitchFamily="2" charset="0"/>
              </a:rPr>
              <a:t>Le raccourci clavier « CTRL + / » vous permettra à la fin de la correction de la copie de noter toutes les questions non notées en « NT ».</a:t>
            </a:r>
          </a:p>
          <a:p>
            <a:pPr>
              <a:spcBef>
                <a:spcPts val="1824"/>
              </a:spcBef>
              <a:spcAft>
                <a:spcPts val="1200"/>
              </a:spcAft>
            </a:pPr>
            <a:r>
              <a:rPr lang="fr-FR" sz="900" dirty="0">
                <a:solidFill>
                  <a:srgbClr val="E7E6E6">
                    <a:lumMod val="50000"/>
                  </a:srgbClr>
                </a:solidFill>
                <a:latin typeface="Avenir Black" panose="02000503020000020003" pitchFamily="2" charset="0"/>
              </a:rPr>
              <a:t>Il est important de différencier les notations « 0 » et les notations « NT » pour faciliter les vérifications du concours lors des réclamations.</a:t>
            </a:r>
          </a:p>
          <a:p>
            <a:r>
              <a:rPr lang="fr-FR" sz="900" dirty="0">
                <a:solidFill>
                  <a:srgbClr val="E7E6E6">
                    <a:lumMod val="50000"/>
                  </a:srgbClr>
                </a:solidFill>
                <a:latin typeface="Avenir Black" panose="02000503020000020003" pitchFamily="2" charset="0"/>
              </a:rPr>
              <a:t>Un « 0 » (zéro) </a:t>
            </a:r>
            <a:r>
              <a:rPr lang="fr-FR" sz="900" b="0" dirty="0">
                <a:solidFill>
                  <a:srgbClr val="E7E6E6">
                    <a:lumMod val="50000"/>
                  </a:srgbClr>
                </a:solidFill>
                <a:latin typeface="Avenir Medium" panose="02000503020000020003" pitchFamily="2" charset="0"/>
              </a:rPr>
              <a:t>signifie que le candidat a écrit quelque chose en plus du numéro de question (même la recopie de l’énoncée est considéré comme une réponse)</a:t>
            </a:r>
          </a:p>
          <a:p>
            <a:r>
              <a:rPr lang="fr-FR" sz="900" dirty="0">
                <a:solidFill>
                  <a:srgbClr val="E7E6E6">
                    <a:lumMod val="50000"/>
                  </a:srgbClr>
                </a:solidFill>
                <a:latin typeface="Avenir Black" panose="02000503020000020003" pitchFamily="2" charset="0"/>
              </a:rPr>
              <a:t>Un « NT » </a:t>
            </a:r>
            <a:r>
              <a:rPr lang="fr-FR" sz="900" b="0" dirty="0">
                <a:solidFill>
                  <a:srgbClr val="E7E6E6">
                    <a:lumMod val="50000"/>
                  </a:srgbClr>
                </a:solidFill>
                <a:latin typeface="Avenir Medium" panose="02000503020000020003" pitchFamily="2" charset="0"/>
              </a:rPr>
              <a:t>doit être utilisé si le candidat n’a pas du tout écrit d’élément de réponse pour la question ou s’il a uniquement écrit le numéro de la réponse. 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98C9BE73-C201-08D7-6FBA-1E7D1EC28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863" y="1462252"/>
            <a:ext cx="40087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defRPr sz="2600" b="1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spcBef>
                <a:spcPts val="1000"/>
              </a:spcBef>
              <a:buSzPct val="130000"/>
              <a:defRPr sz="240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spcBef>
                <a:spcPts val="1000"/>
              </a:spcBef>
              <a:buSzPct val="130000"/>
              <a:buBlip>
                <a:blip r:embed="rId2"/>
              </a:buBlip>
              <a:defRPr sz="200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spcBef>
                <a:spcPts val="1000"/>
              </a:spcBef>
              <a:buSzPct val="100000"/>
              <a:buBlip>
                <a:blip r:embed="rId3"/>
              </a:buBlip>
              <a:defRPr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3C3C3C"/>
                </a:solidFill>
                <a:latin typeface="News Gothic MT" charset="0"/>
                <a:ea typeface="MS PGothic" panose="020B0600070205080204" pitchFamily="34" charset="-128"/>
                <a:cs typeface="Open Sans" panose="020B0606030504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C3C3C"/>
                </a:solidFill>
                <a:latin typeface="News Gothic MT" charset="0"/>
                <a:ea typeface="MS PGothic" panose="020B0600070205080204" pitchFamily="34" charset="-128"/>
                <a:cs typeface="Open Sans" panose="020B0606030504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C3C3C"/>
                </a:solidFill>
                <a:latin typeface="News Gothic MT" charset="0"/>
                <a:ea typeface="MS PGothic" panose="020B0600070205080204" pitchFamily="34" charset="-128"/>
                <a:cs typeface="Open Sans" panose="020B0606030504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C3C3C"/>
                </a:solidFill>
                <a:latin typeface="News Gothic MT" charset="0"/>
                <a:ea typeface="MS PGothic" panose="020B0600070205080204" pitchFamily="34" charset="-128"/>
                <a:cs typeface="Open Sans" panose="020B0606030504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C3C3C"/>
                </a:solidFill>
                <a:latin typeface="News Gothic MT" charset="0"/>
                <a:ea typeface="MS PGothic" panose="020B0600070205080204" pitchFamily="34" charset="-128"/>
                <a:cs typeface="Open Sans" panose="020B0606030504020204" pitchFamily="34" charset="0"/>
              </a:defRPr>
            </a:lvl9pPr>
          </a:lstStyle>
          <a:p>
            <a:pPr algn="ctr"/>
            <a:r>
              <a:rPr lang="fr-FR" sz="1800" dirty="0">
                <a:latin typeface="Avenir Medium" panose="02000503020000020003" pitchFamily="2" charset="0"/>
              </a:rPr>
              <a:t>Rappel des états de correction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5A5737B-436B-9C2D-737D-EB3FF9085D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2" b="24963"/>
          <a:stretch/>
        </p:blipFill>
        <p:spPr>
          <a:xfrm>
            <a:off x="612697" y="1853781"/>
            <a:ext cx="3236067" cy="15700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22293"/>
              </a:srgbClr>
            </a:outerShdw>
          </a:effectLst>
        </p:spPr>
      </p:pic>
      <p:sp>
        <p:nvSpPr>
          <p:cNvPr id="14" name="Rectangle 1">
            <a:extLst>
              <a:ext uri="{FF2B5EF4-FFF2-40B4-BE49-F238E27FC236}">
                <a16:creationId xmlns:a16="http://schemas.microsoft.com/office/drawing/2014/main" id="{4C0B1CB4-0E0B-A333-C661-0620C78BA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756" y="3447198"/>
            <a:ext cx="3213823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defRPr sz="2600" b="1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spcBef>
                <a:spcPts val="1000"/>
              </a:spcBef>
              <a:buSzPct val="130000"/>
              <a:defRPr sz="240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spcBef>
                <a:spcPts val="1000"/>
              </a:spcBef>
              <a:buSzPct val="130000"/>
              <a:buBlip>
                <a:blip r:embed="rId2"/>
              </a:buBlip>
              <a:defRPr sz="2000"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spcBef>
                <a:spcPts val="1000"/>
              </a:spcBef>
              <a:buSzPct val="100000"/>
              <a:buBlip>
                <a:blip r:embed="rId3"/>
              </a:buBlip>
              <a:defRPr>
                <a:solidFill>
                  <a:srgbClr val="44444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3C3C3C"/>
                </a:solidFill>
                <a:latin typeface="News Gothic MT" charset="0"/>
                <a:ea typeface="MS PGothic" panose="020B0600070205080204" pitchFamily="34" charset="-128"/>
                <a:cs typeface="Open Sans" panose="020B0606030504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C3C3C"/>
                </a:solidFill>
                <a:latin typeface="News Gothic MT" charset="0"/>
                <a:ea typeface="MS PGothic" panose="020B0600070205080204" pitchFamily="34" charset="-128"/>
                <a:cs typeface="Open Sans" panose="020B0606030504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C3C3C"/>
                </a:solidFill>
                <a:latin typeface="News Gothic MT" charset="0"/>
                <a:ea typeface="MS PGothic" panose="020B0600070205080204" pitchFamily="34" charset="-128"/>
                <a:cs typeface="Open Sans" panose="020B0606030504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C3C3C"/>
                </a:solidFill>
                <a:latin typeface="News Gothic MT" charset="0"/>
                <a:ea typeface="MS PGothic" panose="020B0600070205080204" pitchFamily="34" charset="-128"/>
                <a:cs typeface="Open Sans" panose="020B0606030504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C3C3C"/>
                </a:solidFill>
                <a:latin typeface="News Gothic MT" charset="0"/>
                <a:ea typeface="MS PGothic" panose="020B0600070205080204" pitchFamily="34" charset="-128"/>
                <a:cs typeface="Open Sans" panose="020B060603050402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900" dirty="0">
                <a:latin typeface="Avenir Black" panose="02000503020000020003" pitchFamily="2" charset="0"/>
              </a:rPr>
              <a:t>Vert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900" b="0" dirty="0">
                <a:latin typeface="Avenir Medium" panose="02000503020000020003" pitchFamily="2" charset="0"/>
              </a:rPr>
              <a:t>La copie est entièrement corrigée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fr-FR" sz="900" b="0" dirty="0">
              <a:latin typeface="Avenir Medium" panose="02000503020000020003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900" dirty="0">
                <a:latin typeface="Avenir Black" panose="02000503020000020003" pitchFamily="2" charset="0"/>
              </a:rPr>
              <a:t>Orange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900" b="0" dirty="0">
                <a:latin typeface="Avenir Medium" panose="02000503020000020003" pitchFamily="2" charset="0"/>
              </a:rPr>
              <a:t>la copie est en cours de correction : tous les critères du barème  ne sont pas renseignés ou vous n’avez pas saisie d’appréciation pour la copie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fr-FR" sz="900" b="0" dirty="0">
              <a:latin typeface="Avenir Medium" panose="02000503020000020003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900" dirty="0">
                <a:latin typeface="Avenir Black" panose="02000503020000020003" pitchFamily="2" charset="0"/>
              </a:rPr>
              <a:t>Rouge\Gris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900" b="0" dirty="0">
                <a:latin typeface="Avenir Medium" panose="02000503020000020003" pitchFamily="2" charset="0"/>
              </a:rPr>
              <a:t>Aucune saisie de correction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900" b="0" dirty="0">
                <a:latin typeface="Avenir Medium" panose="02000503020000020003" pitchFamily="2" charset="0"/>
              </a:rPr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900" dirty="0">
                <a:latin typeface="Avenir Black" panose="02000503020000020003" pitchFamily="2" charset="0"/>
              </a:rPr>
              <a:t>Jaune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900" b="0" dirty="0">
                <a:latin typeface="Avenir Medium" panose="02000503020000020003" pitchFamily="2" charset="0"/>
              </a:rPr>
              <a:t>La copie est à priori entièrement corrigée, mais vous n’avez pas visualisé toutes les pages de la copie 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CFC0FD3-6327-67EA-A976-34CDAA152B08}"/>
              </a:ext>
            </a:extLst>
          </p:cNvPr>
          <p:cNvSpPr/>
          <p:nvPr/>
        </p:nvSpPr>
        <p:spPr>
          <a:xfrm>
            <a:off x="612697" y="3505057"/>
            <a:ext cx="78059" cy="7805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105A4A5-B8B4-8142-6960-1E00C6D8EF46}"/>
              </a:ext>
            </a:extLst>
          </p:cNvPr>
          <p:cNvSpPr/>
          <p:nvPr/>
        </p:nvSpPr>
        <p:spPr>
          <a:xfrm>
            <a:off x="612697" y="3923229"/>
            <a:ext cx="78059" cy="78059"/>
          </a:xfrm>
          <a:prstGeom prst="ellipse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2F5FEB9-BC1B-9F94-5345-0594B8CEE042}"/>
              </a:ext>
            </a:extLst>
          </p:cNvPr>
          <p:cNvSpPr/>
          <p:nvPr/>
        </p:nvSpPr>
        <p:spPr>
          <a:xfrm>
            <a:off x="612697" y="4597923"/>
            <a:ext cx="78059" cy="7805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86298A4-1717-904C-9C03-575CD4CE6A2D}"/>
              </a:ext>
            </a:extLst>
          </p:cNvPr>
          <p:cNvSpPr/>
          <p:nvPr/>
        </p:nvSpPr>
        <p:spPr>
          <a:xfrm>
            <a:off x="612697" y="4715011"/>
            <a:ext cx="78059" cy="7805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7E6E6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C7A91E5-AE8B-F17C-D8EB-440E8D2CF9EE}"/>
              </a:ext>
            </a:extLst>
          </p:cNvPr>
          <p:cNvSpPr/>
          <p:nvPr/>
        </p:nvSpPr>
        <p:spPr>
          <a:xfrm>
            <a:off x="612697" y="5056366"/>
            <a:ext cx="78059" cy="7805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7932DAE9-E238-9FA3-1FB8-36A43DFDF766}"/>
              </a:ext>
            </a:extLst>
          </p:cNvPr>
          <p:cNvCxnSpPr>
            <a:cxnSpLocks/>
          </p:cNvCxnSpPr>
          <p:nvPr/>
        </p:nvCxnSpPr>
        <p:spPr>
          <a:xfrm>
            <a:off x="5394881" y="4428150"/>
            <a:ext cx="3205018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3C701DD5-0D20-3E6C-1998-F32FA60AE8C1}"/>
              </a:ext>
            </a:extLst>
          </p:cNvPr>
          <p:cNvSpPr txBox="1"/>
          <p:nvPr/>
        </p:nvSpPr>
        <p:spPr>
          <a:xfrm>
            <a:off x="-391921" y="5439048"/>
            <a:ext cx="56313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580"/>
            <a:r>
              <a:rPr lang="fr-FR" sz="1600" kern="100" dirty="0">
                <a:solidFill>
                  <a:srgbClr val="05256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Dès que le candidat écrit quelque chose, sauf le numéro de la question, on considère que la question </a:t>
            </a:r>
            <a:r>
              <a:rPr lang="fr-FR" sz="1600" u="sng" kern="100" dirty="0">
                <a:solidFill>
                  <a:srgbClr val="05256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 TRAITÉE</a:t>
            </a:r>
            <a:r>
              <a:rPr lang="fr-FR" sz="1600" kern="100" dirty="0">
                <a:solidFill>
                  <a:srgbClr val="05256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449580"/>
            <a:r>
              <a:rPr lang="fr-FR" sz="1600" kern="100" dirty="0">
                <a:solidFill>
                  <a:srgbClr val="05256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la réponse est fausse, incohérente, inaboutie (même si un seul mot a été écrit ou qu’il recopie l’énoncé), on attribue la note « 0 ».</a:t>
            </a:r>
          </a:p>
        </p:txBody>
      </p:sp>
      <p:sp>
        <p:nvSpPr>
          <p:cNvPr id="4" name="Espace réservé du pied de page 8">
            <a:extLst>
              <a:ext uri="{FF2B5EF4-FFF2-40B4-BE49-F238E27FC236}">
                <a16:creationId xmlns:a16="http://schemas.microsoft.com/office/drawing/2014/main" id="{776F650B-B409-A873-0FBB-DC0BBABA0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68548" y="6381081"/>
            <a:ext cx="5302744" cy="365125"/>
          </a:xfrm>
        </p:spPr>
        <p:txBody>
          <a:bodyPr/>
          <a:lstStyle/>
          <a:p>
            <a:r>
              <a:rPr lang="fr-FR" dirty="0"/>
              <a:t>Réunion des Correcteurs</a:t>
            </a:r>
          </a:p>
        </p:txBody>
      </p:sp>
    </p:spTree>
    <p:extLst>
      <p:ext uri="{BB962C8B-B14F-4D97-AF65-F5344CB8AC3E}">
        <p14:creationId xmlns:p14="http://schemas.microsoft.com/office/powerpoint/2010/main" val="15609353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4F013-4760-C224-E9C4-210E17228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9C15D6E-57EF-E9CD-6957-0FE66567095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09816" y="1692166"/>
            <a:ext cx="8304576" cy="448535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fr-FR" sz="14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srgbClr val="002060"/>
                </a:solidFill>
              </a:rPr>
              <a:t>Dans vos dossiers personnels vous trouverez 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000" b="1" dirty="0">
                <a:solidFill>
                  <a:srgbClr val="002060"/>
                </a:solidFill>
              </a:rPr>
              <a:t>Le calendrier des épreuves écrites et orales 2026 ;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000" b="1" dirty="0">
                <a:solidFill>
                  <a:srgbClr val="002060"/>
                </a:solidFill>
              </a:rPr>
              <a:t>L’ordre de passage des épreuves ;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000" b="1" dirty="0">
                <a:solidFill>
                  <a:srgbClr val="002060"/>
                </a:solidFill>
              </a:rPr>
              <a:t>La liste actualisée des membres de chaque équipe avec les emails ;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000" b="1" dirty="0">
                <a:solidFill>
                  <a:srgbClr val="002060"/>
                </a:solidFill>
              </a:rPr>
              <a:t>Un code QR pour accéder au site des CORREXAS – </a:t>
            </a:r>
            <a:r>
              <a:rPr lang="fr-FR" sz="2000" b="1" dirty="0">
                <a:solidFill>
                  <a:srgbClr val="002060"/>
                </a:solidFill>
                <a:hlinkClick r:id="rId3"/>
              </a:rPr>
              <a:t>https://www.c1xmp.eu</a:t>
            </a:r>
            <a:endParaRPr lang="fr-FR" sz="2000" b="1" dirty="0">
              <a:solidFill>
                <a:srgbClr val="00206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000" b="1" dirty="0">
                <a:solidFill>
                  <a:srgbClr val="002060"/>
                </a:solidFill>
              </a:rPr>
              <a:t>Un dossier « kit du rapporteur » avec les consignes et des prototypes </a:t>
            </a:r>
            <a:r>
              <a:rPr lang="fr-FR" sz="2000" b="1" dirty="0" err="1">
                <a:solidFill>
                  <a:srgbClr val="002060"/>
                </a:solidFill>
              </a:rPr>
              <a:t>LaTeX</a:t>
            </a:r>
            <a:r>
              <a:rPr lang="fr-FR" sz="2000" b="1" dirty="0">
                <a:solidFill>
                  <a:srgbClr val="002060"/>
                </a:solidFill>
              </a:rPr>
              <a:t> et Word du rapport.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fr-FR" sz="2000" b="1" dirty="0">
              <a:solidFill>
                <a:srgbClr val="002060"/>
              </a:solidFill>
            </a:endParaRPr>
          </a:p>
          <a:p>
            <a:pPr font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fr-FR" sz="2400" b="1" dirty="0">
              <a:solidFill>
                <a:srgbClr val="002060"/>
              </a:solidFill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A83EDDF-3C94-B309-551D-FFCD5856B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dirty="0"/>
              <a:t>Coordonnateurs de l’écrit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54CD1072-4A0C-40E4-B5B2-6EA9210EF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4C26D-CAA5-C94A-9FFB-3C81868FF4C0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2" name="Espace réservé du pied de page 8">
            <a:extLst>
              <a:ext uri="{FF2B5EF4-FFF2-40B4-BE49-F238E27FC236}">
                <a16:creationId xmlns:a16="http://schemas.microsoft.com/office/drawing/2014/main" id="{1539F490-4EF0-C721-074E-C34156AFD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68548" y="6381081"/>
            <a:ext cx="5302744" cy="365125"/>
          </a:xfrm>
        </p:spPr>
        <p:txBody>
          <a:bodyPr/>
          <a:lstStyle/>
          <a:p>
            <a:r>
              <a:rPr lang="fr-FR" dirty="0"/>
              <a:t>Réunion des Correcteurs</a:t>
            </a:r>
          </a:p>
        </p:txBody>
      </p:sp>
    </p:spTree>
    <p:extLst>
      <p:ext uri="{BB962C8B-B14F-4D97-AF65-F5344CB8AC3E}">
        <p14:creationId xmlns:p14="http://schemas.microsoft.com/office/powerpoint/2010/main" val="3108100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3470E-70B8-CD75-B6B1-09B349A41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099AFF8-FED8-37DD-8ECA-779D6ABE9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dirty="0"/>
              <a:t>Coordonnateurs de l’écrit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08833224-7486-E58F-6511-41E0246CF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4C26D-CAA5-C94A-9FFB-3C81868FF4C0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2" name="Espace réservé du pied de page 8">
            <a:extLst>
              <a:ext uri="{FF2B5EF4-FFF2-40B4-BE49-F238E27FC236}">
                <a16:creationId xmlns:a16="http://schemas.microsoft.com/office/drawing/2014/main" id="{9BAEE5F8-15C0-C8B8-2BB7-6AB163865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68548" y="6381081"/>
            <a:ext cx="5302744" cy="365125"/>
          </a:xfrm>
        </p:spPr>
        <p:txBody>
          <a:bodyPr/>
          <a:lstStyle/>
          <a:p>
            <a:r>
              <a:rPr lang="fr-FR" dirty="0"/>
              <a:t>Réunion des Correcteurs</a:t>
            </a:r>
          </a:p>
        </p:txBody>
      </p:sp>
      <p:pic>
        <p:nvPicPr>
          <p:cNvPr id="6" name="Image 5" descr="Une image contenant text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7053DD43-5BF6-B529-6B88-215C97871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548" y="1765527"/>
            <a:ext cx="5807243" cy="463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672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C85B80-827A-43AA-858E-543D26155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1868504"/>
            <a:ext cx="3943350" cy="3575366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</a:rPr>
              <a:t>Intervention des coordonnateurs et des correcteurs</a:t>
            </a:r>
            <a:br>
              <a:rPr lang="fr-FR" sz="3600" b="1" dirty="0">
                <a:solidFill>
                  <a:schemeClr val="bg1"/>
                </a:solidFill>
              </a:rPr>
            </a:br>
            <a:r>
              <a:rPr lang="fr-FR" sz="3600" b="1" dirty="0">
                <a:solidFill>
                  <a:schemeClr val="bg1"/>
                </a:solidFill>
              </a:rPr>
              <a:t>Q &amp; R</a:t>
            </a:r>
          </a:p>
        </p:txBody>
      </p:sp>
      <p:pic>
        <p:nvPicPr>
          <p:cNvPr id="12" name="Image 11" descr="Logo du CCMP">
            <a:extLst>
              <a:ext uri="{FF2B5EF4-FFF2-40B4-BE49-F238E27FC236}">
                <a16:creationId xmlns:a16="http://schemas.microsoft.com/office/drawing/2014/main" id="{9C084732-FAE4-D830-2DAC-A4638AB38D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122" y="1490333"/>
            <a:ext cx="3181403" cy="387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19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08EF2DC0-D284-7AFE-D966-273395152B7F}"/>
              </a:ext>
            </a:extLst>
          </p:cNvPr>
          <p:cNvCxnSpPr>
            <a:cxnSpLocks/>
            <a:stCxn id="102" idx="2"/>
          </p:cNvCxnSpPr>
          <p:nvPr/>
        </p:nvCxnSpPr>
        <p:spPr>
          <a:xfrm>
            <a:off x="5976475" y="4807578"/>
            <a:ext cx="9753" cy="741451"/>
          </a:xfrm>
          <a:prstGeom prst="line">
            <a:avLst/>
          </a:prstGeom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56E5C903-C7B5-96ED-722B-AA6A533DD28D}"/>
              </a:ext>
            </a:extLst>
          </p:cNvPr>
          <p:cNvCxnSpPr>
            <a:cxnSpLocks/>
            <a:stCxn id="95" idx="1"/>
            <a:endCxn id="97" idx="3"/>
          </p:cNvCxnSpPr>
          <p:nvPr/>
        </p:nvCxnSpPr>
        <p:spPr>
          <a:xfrm flipH="1">
            <a:off x="5767892" y="5549030"/>
            <a:ext cx="426068" cy="0"/>
          </a:xfrm>
          <a:prstGeom prst="line">
            <a:avLst/>
          </a:prstGeom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8F04011-63E2-935F-2188-1CCAE4F92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2D0A7-4651-403C-B212-3E4C3EFB5442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6949E10-0BE6-D76D-DBD7-3E13A6FC4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Organigramme</a:t>
            </a:r>
          </a:p>
        </p:txBody>
      </p: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E0806BDC-4B2F-5F77-61C0-9E159B6A8B5B}"/>
              </a:ext>
            </a:extLst>
          </p:cNvPr>
          <p:cNvGrpSpPr/>
          <p:nvPr/>
        </p:nvGrpSpPr>
        <p:grpSpPr>
          <a:xfrm>
            <a:off x="51723" y="1184180"/>
            <a:ext cx="8967263" cy="4687816"/>
            <a:chOff x="12133" y="123074"/>
            <a:chExt cx="11962509" cy="6270425"/>
          </a:xfrm>
        </p:grpSpPr>
        <p:cxnSp>
          <p:nvCxnSpPr>
            <p:cNvPr id="72" name="Connecteur droit 71">
              <a:extLst>
                <a:ext uri="{FF2B5EF4-FFF2-40B4-BE49-F238E27FC236}">
                  <a16:creationId xmlns:a16="http://schemas.microsoft.com/office/drawing/2014/main" id="{9B028E8A-DE9F-EB8E-5E93-519D36A31DB6}"/>
                </a:ext>
              </a:extLst>
            </p:cNvPr>
            <p:cNvCxnSpPr>
              <a:cxnSpLocks/>
              <a:endCxn id="126" idx="0"/>
            </p:cNvCxnSpPr>
            <p:nvPr/>
          </p:nvCxnSpPr>
          <p:spPr>
            <a:xfrm>
              <a:off x="2755124" y="3223216"/>
              <a:ext cx="0" cy="82682"/>
            </a:xfrm>
            <a:prstGeom prst="line">
              <a:avLst/>
            </a:prstGeom>
            <a:ln w="28575">
              <a:solidFill>
                <a:srgbClr val="C0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72">
              <a:extLst>
                <a:ext uri="{FF2B5EF4-FFF2-40B4-BE49-F238E27FC236}">
                  <a16:creationId xmlns:a16="http://schemas.microsoft.com/office/drawing/2014/main" id="{55387DE9-D0CE-0074-B92A-3805B3CCAD92}"/>
                </a:ext>
              </a:extLst>
            </p:cNvPr>
            <p:cNvCxnSpPr>
              <a:cxnSpLocks/>
            </p:cNvCxnSpPr>
            <p:nvPr/>
          </p:nvCxnSpPr>
          <p:spPr>
            <a:xfrm>
              <a:off x="10759627" y="3223216"/>
              <a:ext cx="0" cy="82682"/>
            </a:xfrm>
            <a:prstGeom prst="line">
              <a:avLst/>
            </a:prstGeom>
            <a:ln w="28575">
              <a:solidFill>
                <a:srgbClr val="C0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73">
              <a:extLst>
                <a:ext uri="{FF2B5EF4-FFF2-40B4-BE49-F238E27FC236}">
                  <a16:creationId xmlns:a16="http://schemas.microsoft.com/office/drawing/2014/main" id="{E22327F9-B4D9-19DA-6CAD-5B50585EE671}"/>
                </a:ext>
              </a:extLst>
            </p:cNvPr>
            <p:cNvCxnSpPr>
              <a:cxnSpLocks/>
              <a:stCxn id="115" idx="2"/>
            </p:cNvCxnSpPr>
            <p:nvPr/>
          </p:nvCxnSpPr>
          <p:spPr>
            <a:xfrm flipH="1">
              <a:off x="7968397" y="1992672"/>
              <a:ext cx="18655" cy="1240619"/>
            </a:xfrm>
            <a:prstGeom prst="line">
              <a:avLst/>
            </a:prstGeom>
            <a:ln w="28575">
              <a:solidFill>
                <a:srgbClr val="C0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76">
              <a:extLst>
                <a:ext uri="{FF2B5EF4-FFF2-40B4-BE49-F238E27FC236}">
                  <a16:creationId xmlns:a16="http://schemas.microsoft.com/office/drawing/2014/main" id="{FC97C9CE-DE15-A651-856A-7436AE086E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9606" y="2665596"/>
              <a:ext cx="0" cy="1576302"/>
            </a:xfrm>
            <a:prstGeom prst="line">
              <a:avLst/>
            </a:prstGeom>
            <a:ln w="28575">
              <a:solidFill>
                <a:srgbClr val="C0000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77">
              <a:extLst>
                <a:ext uri="{FF2B5EF4-FFF2-40B4-BE49-F238E27FC236}">
                  <a16:creationId xmlns:a16="http://schemas.microsoft.com/office/drawing/2014/main" id="{E222C3C2-0931-6FF8-6707-E50323CC33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49715" y="1336836"/>
              <a:ext cx="451119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9" name="Groupe 78">
              <a:extLst>
                <a:ext uri="{FF2B5EF4-FFF2-40B4-BE49-F238E27FC236}">
                  <a16:creationId xmlns:a16="http://schemas.microsoft.com/office/drawing/2014/main" id="{43899E72-928F-3841-AA8C-41CA13AD8A5C}"/>
                </a:ext>
              </a:extLst>
            </p:cNvPr>
            <p:cNvGrpSpPr/>
            <p:nvPr/>
          </p:nvGrpSpPr>
          <p:grpSpPr>
            <a:xfrm>
              <a:off x="1603119" y="3305898"/>
              <a:ext cx="2304000" cy="1663836"/>
              <a:chOff x="1615279" y="5111873"/>
              <a:chExt cx="2304000" cy="1663836"/>
            </a:xfrm>
          </p:grpSpPr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8DD71B4E-7BED-F810-F6B9-7466634D97C1}"/>
                  </a:ext>
                </a:extLst>
              </p:cNvPr>
              <p:cNvSpPr/>
              <p:nvPr/>
            </p:nvSpPr>
            <p:spPr>
              <a:xfrm>
                <a:off x="1615279" y="5911709"/>
                <a:ext cx="2304000" cy="864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35000" rtlCol="0" anchor="ctr"/>
              <a:lstStyle/>
              <a:p>
                <a:pPr algn="ctr"/>
                <a:r>
                  <a:rPr lang="fr-FR" sz="900" b="1" dirty="0"/>
                  <a:t>Christelle SCHAAL</a:t>
                </a:r>
              </a:p>
              <a:p>
                <a:pPr algn="ctr"/>
                <a:r>
                  <a:rPr lang="fr-FR" sz="750" dirty="0"/>
                  <a:t>Responsable Administratif  et Financier</a:t>
                </a:r>
              </a:p>
              <a:p>
                <a:pPr algn="ctr"/>
                <a:r>
                  <a:rPr lang="fr-FR" sz="750" dirty="0"/>
                  <a:t>07 77 16 23 12</a:t>
                </a:r>
              </a:p>
              <a:p>
                <a:pPr algn="ctr"/>
                <a:r>
                  <a:rPr lang="fr-FR" sz="675" dirty="0"/>
                  <a:t>christelle.schaal@concoursminesponts.fr</a:t>
                </a:r>
              </a:p>
            </p:txBody>
          </p:sp>
          <p:pic>
            <p:nvPicPr>
              <p:cNvPr id="126" name="Picture 2">
                <a:extLst>
                  <a:ext uri="{FF2B5EF4-FFF2-40B4-BE49-F238E27FC236}">
                    <a16:creationId xmlns:a16="http://schemas.microsoft.com/office/drawing/2014/main" id="{4DBD3C73-EDE8-E243-F5C0-8615429E0E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299279" y="5111873"/>
                <a:ext cx="936000" cy="936000"/>
              </a:xfrm>
              <a:prstGeom prst="ellipse">
                <a:avLst/>
              </a:prstGeom>
              <a:ln w="12700" cap="rnd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0" name="Groupe 79">
              <a:extLst>
                <a:ext uri="{FF2B5EF4-FFF2-40B4-BE49-F238E27FC236}">
                  <a16:creationId xmlns:a16="http://schemas.microsoft.com/office/drawing/2014/main" id="{A569259D-01AF-DDAC-70EE-05F59A3A8452}"/>
                </a:ext>
              </a:extLst>
            </p:cNvPr>
            <p:cNvGrpSpPr/>
            <p:nvPr/>
          </p:nvGrpSpPr>
          <p:grpSpPr>
            <a:xfrm>
              <a:off x="12133" y="4227572"/>
              <a:ext cx="2160000" cy="1663836"/>
              <a:chOff x="1445059" y="5111873"/>
              <a:chExt cx="2160000" cy="1663836"/>
            </a:xfrm>
          </p:grpSpPr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F5E87800-2C55-AE0A-9D29-9883B3FC05F2}"/>
                  </a:ext>
                </a:extLst>
              </p:cNvPr>
              <p:cNvSpPr/>
              <p:nvPr/>
            </p:nvSpPr>
            <p:spPr>
              <a:xfrm>
                <a:off x="1445059" y="5911709"/>
                <a:ext cx="2160000" cy="864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35000" rtlCol="0" anchor="ctr"/>
              <a:lstStyle/>
              <a:p>
                <a:pPr algn="ctr"/>
                <a:r>
                  <a:rPr lang="fr-FR" sz="900" b="1" dirty="0"/>
                  <a:t>Michèle KOUYO</a:t>
                </a:r>
              </a:p>
              <a:p>
                <a:pPr algn="ctr"/>
                <a:r>
                  <a:rPr lang="fr-FR" sz="750" dirty="0"/>
                  <a:t>Gestionnaire paie &amp; comptabilité</a:t>
                </a:r>
              </a:p>
              <a:p>
                <a:pPr algn="ctr"/>
                <a:r>
                  <a:rPr lang="fr-FR" sz="750" dirty="0"/>
                  <a:t>06 16 60 52 60</a:t>
                </a:r>
              </a:p>
              <a:p>
                <a:pPr algn="ctr"/>
                <a:r>
                  <a:rPr lang="fr-FR" sz="675" dirty="0"/>
                  <a:t>michele.kouyo@concoursminesponts.fr</a:t>
                </a:r>
              </a:p>
            </p:txBody>
          </p:sp>
          <p:pic>
            <p:nvPicPr>
              <p:cNvPr id="124" name="Picture 2">
                <a:extLst>
                  <a:ext uri="{FF2B5EF4-FFF2-40B4-BE49-F238E27FC236}">
                    <a16:creationId xmlns:a16="http://schemas.microsoft.com/office/drawing/2014/main" id="{6AA611BC-FA0D-7747-AFA5-88B1E5310A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057060" y="5111873"/>
                <a:ext cx="936001" cy="935999"/>
              </a:xfrm>
              <a:prstGeom prst="ellipse">
                <a:avLst/>
              </a:prstGeom>
              <a:ln w="12700" cap="rnd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2" name="Groupe 81">
              <a:extLst>
                <a:ext uri="{FF2B5EF4-FFF2-40B4-BE49-F238E27FC236}">
                  <a16:creationId xmlns:a16="http://schemas.microsoft.com/office/drawing/2014/main" id="{51596597-EB4B-BCF2-2F33-92F52611F1E5}"/>
                </a:ext>
              </a:extLst>
            </p:cNvPr>
            <p:cNvGrpSpPr/>
            <p:nvPr/>
          </p:nvGrpSpPr>
          <p:grpSpPr>
            <a:xfrm>
              <a:off x="9444740" y="3305898"/>
              <a:ext cx="2520000" cy="1663836"/>
              <a:chOff x="1616851" y="5111873"/>
              <a:chExt cx="2448000" cy="1663836"/>
            </a:xfrm>
          </p:grpSpPr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204C36A4-0F8D-5C98-72C5-A29865F975C3}"/>
                  </a:ext>
                </a:extLst>
              </p:cNvPr>
              <p:cNvSpPr/>
              <p:nvPr/>
            </p:nvSpPr>
            <p:spPr>
              <a:xfrm>
                <a:off x="1616851" y="5911709"/>
                <a:ext cx="2448000" cy="864000"/>
              </a:xfrm>
              <a:prstGeom prst="rect">
                <a:avLst/>
              </a:prstGeom>
              <a:gradFill flip="none" rotWithShape="1">
                <a:gsLst>
                  <a:gs pos="0">
                    <a:srgbClr val="70AD47">
                      <a:shade val="30000"/>
                      <a:satMod val="115000"/>
                    </a:srgbClr>
                  </a:gs>
                  <a:gs pos="50000">
                    <a:srgbClr val="70AD47">
                      <a:shade val="67500"/>
                      <a:satMod val="115000"/>
                    </a:srgbClr>
                  </a:gs>
                  <a:gs pos="100000">
                    <a:srgbClr val="70AD47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35000" rtlCol="0" anchor="ctr"/>
              <a:lstStyle/>
              <a:p>
                <a:pPr algn="ctr"/>
                <a:r>
                  <a:rPr lang="fr-FR" sz="900" b="1" dirty="0"/>
                  <a:t>Georges RODRIGUEZ</a:t>
                </a:r>
              </a:p>
              <a:p>
                <a:pPr algn="ctr"/>
                <a:r>
                  <a:rPr lang="fr-FR" sz="750" dirty="0"/>
                  <a:t>Responsable Scientifique</a:t>
                </a:r>
              </a:p>
              <a:p>
                <a:pPr algn="ctr"/>
                <a:r>
                  <a:rPr lang="fr-FR" sz="750" dirty="0"/>
                  <a:t>06 38 89 60 71</a:t>
                </a:r>
              </a:p>
              <a:p>
                <a:pPr algn="ctr"/>
                <a:r>
                  <a:rPr lang="fr-FR" sz="675" dirty="0"/>
                  <a:t>georges.rodriguez@concoursminesponts.fr</a:t>
                </a:r>
              </a:p>
            </p:txBody>
          </p:sp>
          <p:pic>
            <p:nvPicPr>
              <p:cNvPr id="120" name="Picture 2">
                <a:extLst>
                  <a:ext uri="{FF2B5EF4-FFF2-40B4-BE49-F238E27FC236}">
                    <a16:creationId xmlns:a16="http://schemas.microsoft.com/office/drawing/2014/main" id="{79D50072-CB0D-3AA5-CF41-42DAD6CC36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372851" y="5111873"/>
                <a:ext cx="936000" cy="936000"/>
              </a:xfrm>
              <a:prstGeom prst="ellipse">
                <a:avLst/>
              </a:prstGeom>
              <a:ln w="12700" cap="rnd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3" name="Groupe 82">
              <a:extLst>
                <a:ext uri="{FF2B5EF4-FFF2-40B4-BE49-F238E27FC236}">
                  <a16:creationId xmlns:a16="http://schemas.microsoft.com/office/drawing/2014/main" id="{73080737-7FC0-F610-7523-F604343559B4}"/>
                </a:ext>
              </a:extLst>
            </p:cNvPr>
            <p:cNvGrpSpPr/>
            <p:nvPr/>
          </p:nvGrpSpPr>
          <p:grpSpPr>
            <a:xfrm>
              <a:off x="322363" y="1362323"/>
              <a:ext cx="1980000" cy="1381151"/>
              <a:chOff x="1670173" y="4375602"/>
              <a:chExt cx="1980000" cy="1381151"/>
            </a:xfrm>
          </p:grpSpPr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4A3434EF-3F8D-0BE3-3B2B-146CAFFE5EB3}"/>
                  </a:ext>
                </a:extLst>
              </p:cNvPr>
              <p:cNvSpPr/>
              <p:nvPr/>
            </p:nvSpPr>
            <p:spPr>
              <a:xfrm>
                <a:off x="1670173" y="5108753"/>
                <a:ext cx="1980000" cy="648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35000" rtlCol="0" anchor="ctr"/>
              <a:lstStyle/>
              <a:p>
                <a:pPr algn="ctr"/>
                <a:r>
                  <a:rPr lang="fr-FR" sz="900" b="1" dirty="0"/>
                  <a:t>Eric PARENT</a:t>
                </a:r>
              </a:p>
              <a:p>
                <a:pPr algn="ctr"/>
                <a:r>
                  <a:rPr lang="fr-FR" sz="750" dirty="0"/>
                  <a:t>Agent Comptable</a:t>
                </a:r>
              </a:p>
            </p:txBody>
          </p:sp>
          <p:pic>
            <p:nvPicPr>
              <p:cNvPr id="118" name="Picture 2">
                <a:extLst>
                  <a:ext uri="{FF2B5EF4-FFF2-40B4-BE49-F238E27FC236}">
                    <a16:creationId xmlns:a16="http://schemas.microsoft.com/office/drawing/2014/main" id="{8E74387C-2225-B000-7801-3F019E01D1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210173" y="4375602"/>
                <a:ext cx="900000" cy="900000"/>
              </a:xfrm>
              <a:prstGeom prst="ellipse">
                <a:avLst/>
              </a:prstGeom>
              <a:ln w="12700" cap="rnd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4" name="Groupe 83">
              <a:extLst>
                <a:ext uri="{FF2B5EF4-FFF2-40B4-BE49-F238E27FC236}">
                  <a16:creationId xmlns:a16="http://schemas.microsoft.com/office/drawing/2014/main" id="{771B28FE-BE75-BA78-EF25-5A2BFEB0A77A}"/>
                </a:ext>
              </a:extLst>
            </p:cNvPr>
            <p:cNvGrpSpPr/>
            <p:nvPr/>
          </p:nvGrpSpPr>
          <p:grpSpPr>
            <a:xfrm>
              <a:off x="6799044" y="328836"/>
              <a:ext cx="2376000" cy="1663836"/>
              <a:chOff x="2885992" y="5111873"/>
              <a:chExt cx="2376000" cy="1663836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97AC5211-EF7E-F3FF-64DF-6A9E041E12C6}"/>
                  </a:ext>
                </a:extLst>
              </p:cNvPr>
              <p:cNvSpPr/>
              <p:nvPr/>
            </p:nvSpPr>
            <p:spPr>
              <a:xfrm>
                <a:off x="2885992" y="5911709"/>
                <a:ext cx="2376000" cy="864000"/>
              </a:xfrm>
              <a:prstGeom prst="rect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35000" rtlCol="0" anchor="ctr"/>
              <a:lstStyle/>
              <a:p>
                <a:pPr algn="ctr"/>
                <a:r>
                  <a:rPr lang="fr-FR" sz="900" b="1" dirty="0"/>
                  <a:t>Eric HAUTECLOQUE-RAYZ</a:t>
                </a:r>
              </a:p>
              <a:p>
                <a:pPr algn="ctr"/>
                <a:r>
                  <a:rPr lang="fr-FR" sz="750" dirty="0"/>
                  <a:t>Directeur général</a:t>
                </a:r>
              </a:p>
              <a:p>
                <a:pPr algn="ctr"/>
                <a:r>
                  <a:rPr lang="fr-FR" sz="750" dirty="0"/>
                  <a:t>06 01 64 05 33</a:t>
                </a:r>
              </a:p>
              <a:p>
                <a:pPr algn="ctr"/>
                <a:r>
                  <a:rPr lang="fr-FR" sz="675" dirty="0"/>
                  <a:t>eric.hautecloque@concoursminesponts.fr</a:t>
                </a:r>
              </a:p>
            </p:txBody>
          </p:sp>
          <p:pic>
            <p:nvPicPr>
              <p:cNvPr id="116" name="Picture 2">
                <a:extLst>
                  <a:ext uri="{FF2B5EF4-FFF2-40B4-BE49-F238E27FC236}">
                    <a16:creationId xmlns:a16="http://schemas.microsoft.com/office/drawing/2014/main" id="{C9728762-3950-7AEE-B702-7902B3AA9D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587992" y="5111873"/>
                <a:ext cx="936000" cy="936000"/>
              </a:xfrm>
              <a:prstGeom prst="ellipse">
                <a:avLst/>
              </a:prstGeom>
              <a:ln w="12700" cap="rnd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5" name="Groupe 84">
              <a:extLst>
                <a:ext uri="{FF2B5EF4-FFF2-40B4-BE49-F238E27FC236}">
                  <a16:creationId xmlns:a16="http://schemas.microsoft.com/office/drawing/2014/main" id="{C61061A0-04BF-7BD4-C940-3311C1D7C373}"/>
                </a:ext>
              </a:extLst>
            </p:cNvPr>
            <p:cNvGrpSpPr/>
            <p:nvPr/>
          </p:nvGrpSpPr>
          <p:grpSpPr>
            <a:xfrm>
              <a:off x="4998630" y="1476429"/>
              <a:ext cx="2592000" cy="1663836"/>
              <a:chOff x="2170809" y="5154542"/>
              <a:chExt cx="2592000" cy="1663836"/>
            </a:xfrm>
          </p:grpSpPr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65D315A8-61BB-4F53-7215-5DD6CAC4FC20}"/>
                  </a:ext>
                </a:extLst>
              </p:cNvPr>
              <p:cNvSpPr/>
              <p:nvPr/>
            </p:nvSpPr>
            <p:spPr>
              <a:xfrm>
                <a:off x="2170809" y="5954378"/>
                <a:ext cx="2592000" cy="864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5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5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5">
                      <a:lumMod val="7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35000" rtlCol="0" anchor="ctr"/>
              <a:lstStyle/>
              <a:p>
                <a:pPr algn="ctr"/>
                <a:r>
                  <a:rPr lang="fr-FR" sz="900" b="1" dirty="0"/>
                  <a:t>Stéphanie CASSEUS-CHARLES</a:t>
                </a:r>
              </a:p>
              <a:p>
                <a:pPr algn="ctr"/>
                <a:r>
                  <a:rPr lang="fr-FR" sz="750" dirty="0"/>
                  <a:t>Assistante / gestionnaire</a:t>
                </a:r>
              </a:p>
              <a:p>
                <a:pPr algn="ctr"/>
                <a:r>
                  <a:rPr lang="fr-FR" sz="750" dirty="0"/>
                  <a:t>06 16 60 52 46</a:t>
                </a:r>
              </a:p>
              <a:p>
                <a:pPr algn="ctr"/>
                <a:r>
                  <a:rPr lang="fr-FR" sz="675" dirty="0"/>
                  <a:t>Stephanie.casseus-charles@concoursminesponts.fr</a:t>
                </a:r>
              </a:p>
            </p:txBody>
          </p:sp>
          <p:pic>
            <p:nvPicPr>
              <p:cNvPr id="114" name="Picture 2">
                <a:extLst>
                  <a:ext uri="{FF2B5EF4-FFF2-40B4-BE49-F238E27FC236}">
                    <a16:creationId xmlns:a16="http://schemas.microsoft.com/office/drawing/2014/main" id="{2010C460-8833-BCDE-0D67-414910A534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998806" y="5154542"/>
                <a:ext cx="936000" cy="935999"/>
              </a:xfrm>
              <a:prstGeom prst="ellipse">
                <a:avLst/>
              </a:prstGeom>
              <a:ln w="12700" cap="rnd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6" name="Groupe 85">
              <a:extLst>
                <a:ext uri="{FF2B5EF4-FFF2-40B4-BE49-F238E27FC236}">
                  <a16:creationId xmlns:a16="http://schemas.microsoft.com/office/drawing/2014/main" id="{DD049E7D-D467-5061-C97E-3728F9D6C29D}"/>
                </a:ext>
              </a:extLst>
            </p:cNvPr>
            <p:cNvGrpSpPr/>
            <p:nvPr/>
          </p:nvGrpSpPr>
          <p:grpSpPr>
            <a:xfrm>
              <a:off x="3634134" y="123074"/>
              <a:ext cx="2340000" cy="1472211"/>
              <a:chOff x="3110420" y="5111873"/>
              <a:chExt cx="2340000" cy="1472211"/>
            </a:xfrm>
          </p:grpSpPr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46B7C33C-3115-4411-4545-259B81DA2773}"/>
                  </a:ext>
                </a:extLst>
              </p:cNvPr>
              <p:cNvSpPr/>
              <p:nvPr/>
            </p:nvSpPr>
            <p:spPr>
              <a:xfrm>
                <a:off x="3110420" y="5864085"/>
                <a:ext cx="2340000" cy="719999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  <a:shade val="30000"/>
                      <a:satMod val="115000"/>
                    </a:schemeClr>
                  </a:gs>
                  <a:gs pos="50000">
                    <a:schemeClr val="bg1">
                      <a:lumMod val="7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7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35000" rtlCol="0" anchor="ctr"/>
              <a:lstStyle/>
              <a:p>
                <a:pPr algn="ctr"/>
                <a:r>
                  <a:rPr lang="fr-FR" sz="900" b="1" dirty="0"/>
                  <a:t>Anthony BRIANT</a:t>
                </a:r>
              </a:p>
              <a:p>
                <a:pPr algn="ctr"/>
                <a:r>
                  <a:rPr lang="fr-FR" sz="750" dirty="0"/>
                  <a:t>Président du conseil d’administration</a:t>
                </a:r>
              </a:p>
              <a:p>
                <a:pPr algn="ctr"/>
                <a:r>
                  <a:rPr lang="fr-FR" sz="750" dirty="0"/>
                  <a:t>Directeur de l’école des Ponts</a:t>
                </a:r>
              </a:p>
            </p:txBody>
          </p:sp>
          <p:pic>
            <p:nvPicPr>
              <p:cNvPr id="112" name="Picture 2">
                <a:extLst>
                  <a:ext uri="{FF2B5EF4-FFF2-40B4-BE49-F238E27FC236}">
                    <a16:creationId xmlns:a16="http://schemas.microsoft.com/office/drawing/2014/main" id="{542793A3-7294-0AB2-8B3A-380BD1D52C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858861" y="5111873"/>
                <a:ext cx="900000" cy="900000"/>
              </a:xfrm>
              <a:prstGeom prst="ellipse">
                <a:avLst/>
              </a:prstGeom>
              <a:ln w="12700" cap="rnd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7" name="Groupe 86">
              <a:extLst>
                <a:ext uri="{FF2B5EF4-FFF2-40B4-BE49-F238E27FC236}">
                  <a16:creationId xmlns:a16="http://schemas.microsoft.com/office/drawing/2014/main" id="{443FD6F6-B743-D0FB-66A5-1CD679C82A4A}"/>
                </a:ext>
              </a:extLst>
            </p:cNvPr>
            <p:cNvGrpSpPr/>
            <p:nvPr/>
          </p:nvGrpSpPr>
          <p:grpSpPr>
            <a:xfrm>
              <a:off x="9634642" y="123074"/>
              <a:ext cx="2340000" cy="1472211"/>
              <a:chOff x="2332252" y="5111873"/>
              <a:chExt cx="2340000" cy="1472211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EF56DC89-16B8-9559-FF3A-B917EA56135B}"/>
                  </a:ext>
                </a:extLst>
              </p:cNvPr>
              <p:cNvSpPr/>
              <p:nvPr/>
            </p:nvSpPr>
            <p:spPr>
              <a:xfrm>
                <a:off x="2332252" y="5864084"/>
                <a:ext cx="2340000" cy="72000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  <a:shade val="30000"/>
                      <a:satMod val="115000"/>
                    </a:schemeClr>
                  </a:gs>
                  <a:gs pos="50000">
                    <a:schemeClr val="bg1">
                      <a:lumMod val="7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7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35000" rtlCol="0" anchor="ctr"/>
              <a:lstStyle/>
              <a:p>
                <a:pPr algn="ctr"/>
                <a:r>
                  <a:rPr lang="fr-FR" sz="900" dirty="0"/>
                  <a:t>Patrick OLIVIER</a:t>
                </a:r>
              </a:p>
              <a:p>
                <a:pPr algn="ctr"/>
                <a:r>
                  <a:rPr lang="fr-FR" sz="750" dirty="0">
                    <a:solidFill>
                      <a:srgbClr val="C00000"/>
                    </a:solidFill>
                  </a:rPr>
                  <a:t>Président du Jury</a:t>
                </a:r>
              </a:p>
              <a:p>
                <a:pPr algn="ctr"/>
                <a:r>
                  <a:rPr lang="fr-FR" sz="750" dirty="0"/>
                  <a:t>Directeur de Télécom Paris</a:t>
                </a:r>
              </a:p>
            </p:txBody>
          </p:sp>
          <p:pic>
            <p:nvPicPr>
              <p:cNvPr id="110" name="Picture 2">
                <a:extLst>
                  <a:ext uri="{FF2B5EF4-FFF2-40B4-BE49-F238E27FC236}">
                    <a16:creationId xmlns:a16="http://schemas.microsoft.com/office/drawing/2014/main" id="{40863756-564D-B279-5655-76548A422F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052244" y="5111873"/>
                <a:ext cx="900000" cy="900000"/>
              </a:xfrm>
              <a:prstGeom prst="ellipse">
                <a:avLst/>
              </a:prstGeom>
              <a:ln w="12700" cap="rnd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88" name="Connecteur droit 87">
              <a:extLst>
                <a:ext uri="{FF2B5EF4-FFF2-40B4-BE49-F238E27FC236}">
                  <a16:creationId xmlns:a16="http://schemas.microsoft.com/office/drawing/2014/main" id="{1B65633B-F111-BD64-C538-2B55E62E09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53225" y="3223216"/>
              <a:ext cx="400640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88">
              <a:extLst>
                <a:ext uri="{FF2B5EF4-FFF2-40B4-BE49-F238E27FC236}">
                  <a16:creationId xmlns:a16="http://schemas.microsoft.com/office/drawing/2014/main" id="{9FEA84A7-4AFD-6D4A-5794-1549721CE2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37341" y="3223216"/>
              <a:ext cx="4015884" cy="0"/>
            </a:xfrm>
            <a:prstGeom prst="line">
              <a:avLst/>
            </a:prstGeom>
            <a:ln w="28575">
              <a:solidFill>
                <a:srgbClr val="C0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1" name="Groupe 90">
              <a:extLst>
                <a:ext uri="{FF2B5EF4-FFF2-40B4-BE49-F238E27FC236}">
                  <a16:creationId xmlns:a16="http://schemas.microsoft.com/office/drawing/2014/main" id="{9D413E09-D967-804D-2886-7E3282F66546}"/>
                </a:ext>
              </a:extLst>
            </p:cNvPr>
            <p:cNvGrpSpPr/>
            <p:nvPr/>
          </p:nvGrpSpPr>
          <p:grpSpPr>
            <a:xfrm>
              <a:off x="4108005" y="3223216"/>
              <a:ext cx="2340000" cy="1746518"/>
              <a:chOff x="4714500" y="3372078"/>
              <a:chExt cx="2340000" cy="1746518"/>
            </a:xfrm>
          </p:grpSpPr>
          <p:cxnSp>
            <p:nvCxnSpPr>
              <p:cNvPr id="104" name="Connecteur droit 103">
                <a:extLst>
                  <a:ext uri="{FF2B5EF4-FFF2-40B4-BE49-F238E27FC236}">
                    <a16:creationId xmlns:a16="http://schemas.microsoft.com/office/drawing/2014/main" id="{252A9F76-3FDE-75E1-6F8D-477AD455E7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00380" y="3372078"/>
                <a:ext cx="0" cy="82682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5" name="Groupe 104">
                <a:extLst>
                  <a:ext uri="{FF2B5EF4-FFF2-40B4-BE49-F238E27FC236}">
                    <a16:creationId xmlns:a16="http://schemas.microsoft.com/office/drawing/2014/main" id="{530E65FA-6200-C3FD-A2CC-57D560821153}"/>
                  </a:ext>
                </a:extLst>
              </p:cNvPr>
              <p:cNvGrpSpPr/>
              <p:nvPr/>
            </p:nvGrpSpPr>
            <p:grpSpPr>
              <a:xfrm>
                <a:off x="4714500" y="3454760"/>
                <a:ext cx="2340000" cy="1663836"/>
                <a:chOff x="1563945" y="5111873"/>
                <a:chExt cx="2145000" cy="1663836"/>
              </a:xfrm>
            </p:grpSpPr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6CC4578E-0639-1924-02AD-938B3482EEFA}"/>
                    </a:ext>
                  </a:extLst>
                </p:cNvPr>
                <p:cNvSpPr/>
                <p:nvPr/>
              </p:nvSpPr>
              <p:spPr>
                <a:xfrm>
                  <a:off x="1563945" y="5911709"/>
                  <a:ext cx="2145000" cy="86400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75000"/>
                        <a:shade val="100000"/>
                        <a:satMod val="11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135000" rtlCol="0" anchor="ctr"/>
                <a:lstStyle/>
                <a:p>
                  <a:pPr algn="ctr"/>
                  <a:r>
                    <a:rPr lang="fr-FR" sz="900" b="1" dirty="0"/>
                    <a:t>Camille VERBRIGGHE</a:t>
                  </a:r>
                </a:p>
                <a:p>
                  <a:pPr algn="ctr"/>
                  <a:r>
                    <a:rPr lang="fr-FR" sz="750" dirty="0"/>
                    <a:t>Chargée du Recrutement universitaire </a:t>
                  </a:r>
                </a:p>
                <a:p>
                  <a:pPr algn="ctr"/>
                  <a:r>
                    <a:rPr lang="fr-FR" sz="750" dirty="0"/>
                    <a:t>06 23 55 71 45</a:t>
                  </a:r>
                </a:p>
                <a:p>
                  <a:pPr algn="ctr"/>
                  <a:r>
                    <a:rPr lang="fr-FR" sz="675" dirty="0"/>
                    <a:t>camille.verbrigghe@geiuniv.com</a:t>
                  </a:r>
                </a:p>
              </p:txBody>
            </p:sp>
            <p:pic>
              <p:nvPicPr>
                <p:cNvPr id="108" name="Picture 2">
                  <a:extLst>
                    <a:ext uri="{FF2B5EF4-FFF2-40B4-BE49-F238E27FC236}">
                      <a16:creationId xmlns:a16="http://schemas.microsoft.com/office/drawing/2014/main" id="{BF2FA1BC-929C-6710-21DB-1FC1A1E8D7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2207447" y="5111873"/>
                  <a:ext cx="858000" cy="936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2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2">
                        <a:lumMod val="75000"/>
                        <a:shade val="100000"/>
                        <a:satMod val="11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sp>
            <p:nvSpPr>
              <p:cNvPr id="106" name="ZoneTexte 105">
                <a:extLst>
                  <a:ext uri="{FF2B5EF4-FFF2-40B4-BE49-F238E27FC236}">
                    <a16:creationId xmlns:a16="http://schemas.microsoft.com/office/drawing/2014/main" id="{3EBFEED4-47AE-861A-C953-7C52D5CF1B3F}"/>
                  </a:ext>
                </a:extLst>
              </p:cNvPr>
              <p:cNvSpPr txBox="1"/>
              <p:nvPr/>
            </p:nvSpPr>
            <p:spPr>
              <a:xfrm>
                <a:off x="5499613" y="4090791"/>
                <a:ext cx="922094" cy="308761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fr-FR" sz="900" b="1" dirty="0">
                    <a:solidFill>
                      <a:schemeClr val="bg1"/>
                    </a:solidFill>
                  </a:rPr>
                  <a:t>GEI UNIV</a:t>
                </a:r>
              </a:p>
            </p:txBody>
          </p:sp>
        </p:grpSp>
        <p:grpSp>
          <p:nvGrpSpPr>
            <p:cNvPr id="92" name="Groupe 91">
              <a:extLst>
                <a:ext uri="{FF2B5EF4-FFF2-40B4-BE49-F238E27FC236}">
                  <a16:creationId xmlns:a16="http://schemas.microsoft.com/office/drawing/2014/main" id="{027DA464-47AD-FAA2-DE89-162E53BBA2D8}"/>
                </a:ext>
              </a:extLst>
            </p:cNvPr>
            <p:cNvGrpSpPr/>
            <p:nvPr/>
          </p:nvGrpSpPr>
          <p:grpSpPr>
            <a:xfrm>
              <a:off x="6709871" y="3223216"/>
              <a:ext cx="2412000" cy="1746518"/>
              <a:chOff x="7236866" y="3372078"/>
              <a:chExt cx="2412000" cy="1746518"/>
            </a:xfrm>
          </p:grpSpPr>
          <p:cxnSp>
            <p:nvCxnSpPr>
              <p:cNvPr id="99" name="Connecteur droit 98">
                <a:extLst>
                  <a:ext uri="{FF2B5EF4-FFF2-40B4-BE49-F238E27FC236}">
                    <a16:creationId xmlns:a16="http://schemas.microsoft.com/office/drawing/2014/main" id="{99CBA20D-1074-2606-D837-29FA0C9FCF7C}"/>
                  </a:ext>
                </a:extLst>
              </p:cNvPr>
              <p:cNvCxnSpPr>
                <a:cxnSpLocks/>
                <a:endCxn id="103" idx="0"/>
              </p:cNvCxnSpPr>
              <p:nvPr/>
            </p:nvCxnSpPr>
            <p:spPr>
              <a:xfrm>
                <a:off x="8496872" y="3372078"/>
                <a:ext cx="0" cy="82682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0" name="Groupe 99">
                <a:extLst>
                  <a:ext uri="{FF2B5EF4-FFF2-40B4-BE49-F238E27FC236}">
                    <a16:creationId xmlns:a16="http://schemas.microsoft.com/office/drawing/2014/main" id="{53A9D179-9A71-681D-7C45-9440365ECC37}"/>
                  </a:ext>
                </a:extLst>
              </p:cNvPr>
              <p:cNvGrpSpPr/>
              <p:nvPr/>
            </p:nvGrpSpPr>
            <p:grpSpPr>
              <a:xfrm>
                <a:off x="7236866" y="3454760"/>
                <a:ext cx="2412000" cy="1663836"/>
                <a:chOff x="1554287" y="5111873"/>
                <a:chExt cx="2412000" cy="1663836"/>
              </a:xfrm>
            </p:grpSpPr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99D47F0F-D654-1ADB-C5E7-7CC0EE558130}"/>
                    </a:ext>
                  </a:extLst>
                </p:cNvPr>
                <p:cNvSpPr/>
                <p:nvPr/>
              </p:nvSpPr>
              <p:spPr>
                <a:xfrm>
                  <a:off x="1554287" y="5911709"/>
                  <a:ext cx="2412000" cy="86400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2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2">
                        <a:lumMod val="75000"/>
                        <a:shade val="100000"/>
                        <a:satMod val="11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135000" rtlCol="0" anchor="ctr"/>
                <a:lstStyle/>
                <a:p>
                  <a:pPr algn="ctr"/>
                  <a:r>
                    <a:rPr lang="fr-FR" sz="900" b="1" dirty="0"/>
                    <a:t>Maxime RAFFIN</a:t>
                  </a:r>
                </a:p>
                <a:p>
                  <a:pPr algn="ctr"/>
                  <a:r>
                    <a:rPr lang="fr-FR" sz="750" dirty="0"/>
                    <a:t>Responsable Opérationnel</a:t>
                  </a:r>
                </a:p>
                <a:p>
                  <a:pPr algn="ctr"/>
                  <a:r>
                    <a:rPr lang="fr-FR" sz="750" dirty="0"/>
                    <a:t>06 89 68 26 85</a:t>
                  </a:r>
                </a:p>
                <a:p>
                  <a:pPr algn="ctr"/>
                  <a:r>
                    <a:rPr lang="fr-FR" sz="675" dirty="0"/>
                    <a:t>maxime.raffin@concoursminesponts.fr</a:t>
                  </a:r>
                </a:p>
              </p:txBody>
            </p:sp>
            <p:pic>
              <p:nvPicPr>
                <p:cNvPr id="103" name="Picture 2">
                  <a:extLst>
                    <a:ext uri="{FF2B5EF4-FFF2-40B4-BE49-F238E27FC236}">
                      <a16:creationId xmlns:a16="http://schemas.microsoft.com/office/drawing/2014/main" id="{F7007522-A58D-1B06-C96C-2D83A59306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2346302" y="5111873"/>
                  <a:ext cx="936000" cy="936000"/>
                </a:xfrm>
                <a:prstGeom prst="ellipse">
                  <a:avLst/>
                </a:prstGeom>
                <a:ln w="12700" cap="rnd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01" name="ZoneTexte 100">
                <a:extLst>
                  <a:ext uri="{FF2B5EF4-FFF2-40B4-BE49-F238E27FC236}">
                    <a16:creationId xmlns:a16="http://schemas.microsoft.com/office/drawing/2014/main" id="{F7AA5466-A408-80DE-6A8E-33BC0B079A2A}"/>
                  </a:ext>
                </a:extLst>
              </p:cNvPr>
              <p:cNvSpPr txBox="1"/>
              <p:nvPr/>
            </p:nvSpPr>
            <p:spPr>
              <a:xfrm>
                <a:off x="8214577" y="4090791"/>
                <a:ext cx="699697" cy="308761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fr-FR" sz="900" b="1" dirty="0">
                    <a:solidFill>
                      <a:schemeClr val="bg1"/>
                    </a:solidFill>
                  </a:rPr>
                  <a:t>CCMP</a:t>
                </a:r>
              </a:p>
            </p:txBody>
          </p:sp>
        </p:grpSp>
        <p:grpSp>
          <p:nvGrpSpPr>
            <p:cNvPr id="93" name="Groupe 92">
              <a:extLst>
                <a:ext uri="{FF2B5EF4-FFF2-40B4-BE49-F238E27FC236}">
                  <a16:creationId xmlns:a16="http://schemas.microsoft.com/office/drawing/2014/main" id="{1F886A64-5EB9-93D9-2EC0-F92A80B63C61}"/>
                </a:ext>
              </a:extLst>
            </p:cNvPr>
            <p:cNvGrpSpPr/>
            <p:nvPr/>
          </p:nvGrpSpPr>
          <p:grpSpPr>
            <a:xfrm>
              <a:off x="5585618" y="4729663"/>
              <a:ext cx="2052000" cy="1663836"/>
              <a:chOff x="1569535" y="5111873"/>
              <a:chExt cx="2052000" cy="1663836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978E6934-C021-A243-E568-5F52AA5113D4}"/>
                  </a:ext>
                </a:extLst>
              </p:cNvPr>
              <p:cNvSpPr/>
              <p:nvPr/>
            </p:nvSpPr>
            <p:spPr>
              <a:xfrm>
                <a:off x="1569535" y="5911709"/>
                <a:ext cx="2052000" cy="864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  <a:shade val="30000"/>
                      <a:satMod val="115000"/>
                    </a:schemeClr>
                  </a:gs>
                  <a:gs pos="50000">
                    <a:srgbClr val="B14800"/>
                  </a:gs>
                  <a:gs pos="100000">
                    <a:srgbClr val="D35700"/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35000" rtlCol="0" anchor="ctr"/>
              <a:lstStyle/>
              <a:p>
                <a:pPr algn="ctr"/>
                <a:r>
                  <a:rPr lang="fr-FR" sz="900" b="1"/>
                  <a:t>Samy SAHRAOUI</a:t>
                </a:r>
                <a:endParaRPr lang="fr-FR" sz="900" b="1" dirty="0"/>
              </a:p>
              <a:p>
                <a:pPr algn="ctr"/>
                <a:r>
                  <a:rPr lang="fr-FR" sz="750" dirty="0"/>
                  <a:t>Adjoint Opérationnel</a:t>
                </a:r>
              </a:p>
              <a:p>
                <a:pPr algn="ctr"/>
                <a:r>
                  <a:rPr lang="fr-FR" sz="750" dirty="0"/>
                  <a:t>06 12 62 46 73</a:t>
                </a:r>
              </a:p>
              <a:p>
                <a:pPr algn="ctr"/>
                <a:r>
                  <a:rPr lang="fr-FR" sz="675" dirty="0"/>
                  <a:t>samy.sahraoui@concoursminesponts.fr</a:t>
                </a:r>
              </a:p>
            </p:txBody>
          </p:sp>
          <p:pic>
            <p:nvPicPr>
              <p:cNvPr id="98" name="Picture 2">
                <a:extLst>
                  <a:ext uri="{FF2B5EF4-FFF2-40B4-BE49-F238E27FC236}">
                    <a16:creationId xmlns:a16="http://schemas.microsoft.com/office/drawing/2014/main" id="{A1C86481-9339-2F46-B1BE-F29B4A55E6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127535" y="5111873"/>
                <a:ext cx="936000" cy="936000"/>
              </a:xfrm>
              <a:prstGeom prst="ellipse">
                <a:avLst/>
              </a:prstGeom>
              <a:ln w="12700" cap="rnd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4" name="Groupe 93">
              <a:extLst>
                <a:ext uri="{FF2B5EF4-FFF2-40B4-BE49-F238E27FC236}">
                  <a16:creationId xmlns:a16="http://schemas.microsoft.com/office/drawing/2014/main" id="{0183C5AF-D709-F47B-2408-F4CD486E37B4}"/>
                </a:ext>
              </a:extLst>
            </p:cNvPr>
            <p:cNvGrpSpPr/>
            <p:nvPr/>
          </p:nvGrpSpPr>
          <p:grpSpPr>
            <a:xfrm>
              <a:off x="8206001" y="4729663"/>
              <a:ext cx="2052000" cy="1663836"/>
              <a:chOff x="1569535" y="5111873"/>
              <a:chExt cx="2052000" cy="1663836"/>
            </a:xfrm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92DB1C9-7992-85B7-C1D2-2F7F16931A78}"/>
                  </a:ext>
                </a:extLst>
              </p:cNvPr>
              <p:cNvSpPr/>
              <p:nvPr/>
            </p:nvSpPr>
            <p:spPr>
              <a:xfrm>
                <a:off x="1569535" y="5911709"/>
                <a:ext cx="2052000" cy="864000"/>
              </a:xfrm>
              <a:prstGeom prst="rect">
                <a:avLst/>
              </a:prstGeom>
              <a:gradFill flip="none" rotWithShape="1">
                <a:gsLst>
                  <a:gs pos="0">
                    <a:srgbClr val="7A2F00"/>
                  </a:gs>
                  <a:gs pos="50000">
                    <a:srgbClr val="B14800"/>
                  </a:gs>
                  <a:gs pos="100000">
                    <a:srgbClr val="D35700"/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35000" rtlCol="0" anchor="ctr"/>
              <a:lstStyle/>
              <a:p>
                <a:pPr algn="ctr"/>
                <a:r>
                  <a:rPr lang="fr-FR" sz="900" b="1" dirty="0"/>
                  <a:t>Kristell GUILLOU</a:t>
                </a:r>
              </a:p>
              <a:p>
                <a:pPr algn="ctr"/>
                <a:r>
                  <a:rPr lang="fr-FR" sz="750" dirty="0"/>
                  <a:t>Assistante polyvalente</a:t>
                </a:r>
              </a:p>
              <a:p>
                <a:pPr algn="ctr"/>
                <a:r>
                  <a:rPr lang="fr-FR" sz="750" dirty="0"/>
                  <a:t>06 14 61 22 65</a:t>
                </a:r>
              </a:p>
              <a:p>
                <a:pPr algn="ctr"/>
                <a:r>
                  <a:rPr lang="fr-FR" sz="675" dirty="0"/>
                  <a:t>kristell.guillou@concoursminesponts.fr</a:t>
                </a:r>
              </a:p>
            </p:txBody>
          </p:sp>
          <p:pic>
            <p:nvPicPr>
              <p:cNvPr id="96" name="Picture 2">
                <a:extLst>
                  <a:ext uri="{FF2B5EF4-FFF2-40B4-BE49-F238E27FC236}">
                    <a16:creationId xmlns:a16="http://schemas.microsoft.com/office/drawing/2014/main" id="{920B7B15-EBE5-EF1D-9BBD-2DFAF49C0A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127535" y="5111873"/>
                <a:ext cx="936000" cy="936000"/>
              </a:xfrm>
              <a:prstGeom prst="ellipse">
                <a:avLst/>
              </a:prstGeom>
              <a:ln w="12700" cap="rnd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F66A3614-6579-9BB7-AC89-F487B68EA613}"/>
              </a:ext>
            </a:extLst>
          </p:cNvPr>
          <p:cNvGrpSpPr/>
          <p:nvPr/>
        </p:nvGrpSpPr>
        <p:grpSpPr>
          <a:xfrm>
            <a:off x="1783315" y="5173662"/>
            <a:ext cx="1485000" cy="1139877"/>
            <a:chOff x="1670173" y="5111873"/>
            <a:chExt cx="1980000" cy="151983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451A615-D35A-2B28-19A4-C2E36A474B28}"/>
                </a:ext>
              </a:extLst>
            </p:cNvPr>
            <p:cNvSpPr/>
            <p:nvPr/>
          </p:nvSpPr>
          <p:spPr>
            <a:xfrm>
              <a:off x="1670173" y="5911709"/>
              <a:ext cx="1980000" cy="720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35000" rtlCol="0" anchor="ctr"/>
            <a:lstStyle/>
            <a:p>
              <a:pPr algn="ctr"/>
              <a:r>
                <a:rPr lang="fr-FR" sz="900" b="1" dirty="0"/>
                <a:t>Adel ABES</a:t>
              </a:r>
            </a:p>
            <a:p>
              <a:pPr algn="ctr"/>
              <a:r>
                <a:rPr lang="fr-FR" sz="750" dirty="0"/>
                <a:t>Adjoint paie et comptabilité</a:t>
              </a:r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6B543FA0-7C58-03F9-25E9-882B6B2BE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78" b="6878"/>
            <a:stretch/>
          </p:blipFill>
          <p:spPr bwMode="auto">
            <a:xfrm>
              <a:off x="2192173" y="5111873"/>
              <a:ext cx="936000" cy="936000"/>
            </a:xfrm>
            <a:prstGeom prst="ellipse">
              <a:avLst/>
            </a:prstGeom>
            <a:ln w="12700" cap="rnd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BF6A905E-F1C8-5903-2282-3EEF396782DD}"/>
              </a:ext>
            </a:extLst>
          </p:cNvPr>
          <p:cNvCxnSpPr>
            <a:cxnSpLocks/>
          </p:cNvCxnSpPr>
          <p:nvPr/>
        </p:nvCxnSpPr>
        <p:spPr>
          <a:xfrm flipV="1">
            <a:off x="1412209" y="5496843"/>
            <a:ext cx="0" cy="546696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352B09D-10CD-4F5B-5DC6-76C58E47C529}"/>
              </a:ext>
            </a:extLst>
          </p:cNvPr>
          <p:cNvCxnSpPr>
            <a:cxnSpLocks/>
          </p:cNvCxnSpPr>
          <p:nvPr/>
        </p:nvCxnSpPr>
        <p:spPr>
          <a:xfrm flipH="1">
            <a:off x="1412209" y="6043539"/>
            <a:ext cx="343745" cy="0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DBB83AAA-B608-078D-3279-2924E1FF243E}"/>
              </a:ext>
            </a:extLst>
          </p:cNvPr>
          <p:cNvCxnSpPr>
            <a:cxnSpLocks/>
          </p:cNvCxnSpPr>
          <p:nvPr/>
        </p:nvCxnSpPr>
        <p:spPr>
          <a:xfrm flipH="1">
            <a:off x="1401576" y="4807578"/>
            <a:ext cx="12210" cy="43118"/>
          </a:xfrm>
          <a:prstGeom prst="line">
            <a:avLst/>
          </a:prstGeom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27D99933-2DA9-7721-30A5-DFFEEDB49A06}"/>
              </a:ext>
            </a:extLst>
          </p:cNvPr>
          <p:cNvCxnSpPr>
            <a:cxnSpLocks/>
          </p:cNvCxnSpPr>
          <p:nvPr/>
        </p:nvCxnSpPr>
        <p:spPr>
          <a:xfrm>
            <a:off x="5732669" y="3127521"/>
            <a:ext cx="253559" cy="0"/>
          </a:xfrm>
          <a:prstGeom prst="line">
            <a:avLst/>
          </a:prstGeom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6FDD0475-771C-83E2-FD72-56DFE5D3F8C0}"/>
              </a:ext>
            </a:extLst>
          </p:cNvPr>
          <p:cNvSpPr/>
          <p:nvPr/>
        </p:nvSpPr>
        <p:spPr>
          <a:xfrm>
            <a:off x="7122536" y="1073888"/>
            <a:ext cx="2021464" cy="1720033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space réservé du pied de page 8">
            <a:extLst>
              <a:ext uri="{FF2B5EF4-FFF2-40B4-BE49-F238E27FC236}">
                <a16:creationId xmlns:a16="http://schemas.microsoft.com/office/drawing/2014/main" id="{DF409E30-1168-9068-EBEC-EBB7D3AF8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68548" y="6381081"/>
            <a:ext cx="5302744" cy="365125"/>
          </a:xfrm>
        </p:spPr>
        <p:txBody>
          <a:bodyPr/>
          <a:lstStyle/>
          <a:p>
            <a:r>
              <a:rPr lang="fr-FR" dirty="0"/>
              <a:t>Réunion des Correcteurs</a:t>
            </a:r>
          </a:p>
        </p:txBody>
      </p:sp>
    </p:spTree>
    <p:extLst>
      <p:ext uri="{BB962C8B-B14F-4D97-AF65-F5344CB8AC3E}">
        <p14:creationId xmlns:p14="http://schemas.microsoft.com/office/powerpoint/2010/main" val="3617929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C8FABB9-C963-1E47-AF90-5E32A19B7327}"/>
              </a:ext>
            </a:extLst>
          </p:cNvPr>
          <p:cNvSpPr txBox="1"/>
          <p:nvPr/>
        </p:nvSpPr>
        <p:spPr>
          <a:xfrm>
            <a:off x="83567" y="4519555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02060"/>
                </a:solidFill>
              </a:rPr>
              <a:t>Concours Commun Mines-Ponts (MP/MPI/PC/PSI) ou banques (PT/TSI)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02060"/>
                </a:solidFill>
              </a:rPr>
              <a:t>Accès à 10 écoles parmi le top 20 avec une inscription unique</a:t>
            </a:r>
          </a:p>
          <a:p>
            <a:pPr algn="ctr"/>
            <a:r>
              <a:rPr lang="fr-FR" sz="2000" b="1" dirty="0">
                <a:solidFill>
                  <a:srgbClr val="002060"/>
                </a:solidFill>
              </a:rPr>
              <a:t>	</a:t>
            </a:r>
            <a:r>
              <a:rPr lang="fr-FR" sz="2800" b="1" dirty="0">
                <a:hlinkClick r:id="rId2"/>
              </a:rPr>
              <a:t>www.concoursminesponts.fr</a:t>
            </a:r>
            <a:endParaRPr lang="fr-FR" sz="2800" b="1" dirty="0"/>
          </a:p>
          <a:p>
            <a:pPr algn="ctr"/>
            <a:endParaRPr lang="fr-FR" sz="2000" b="1" dirty="0">
              <a:solidFill>
                <a:srgbClr val="002060"/>
              </a:solidFill>
            </a:endParaRPr>
          </a:p>
          <a:p>
            <a:pPr algn="ctr"/>
            <a:r>
              <a:rPr lang="fr-FR" sz="2000" b="1" dirty="0">
                <a:solidFill>
                  <a:srgbClr val="002060"/>
                </a:solidFill>
                <a:sym typeface="Wingdings" pitchFamily="2" charset="2"/>
              </a:rPr>
              <a:t> </a:t>
            </a:r>
            <a:r>
              <a:rPr lang="fr-FR" sz="2000" b="1" dirty="0">
                <a:solidFill>
                  <a:srgbClr val="002060"/>
                </a:solidFill>
              </a:rPr>
              <a:t>Règlement – Compléments méthodologiques – Notice des écoles – Bilan – Rapports écrits et oraux – Annales </a:t>
            </a:r>
          </a:p>
        </p:txBody>
      </p:sp>
      <p:pic>
        <p:nvPicPr>
          <p:cNvPr id="1026" name="Picture 2" descr="Stacks Image 151">
            <a:extLst>
              <a:ext uri="{FF2B5EF4-FFF2-40B4-BE49-F238E27FC236}">
                <a16:creationId xmlns:a16="http://schemas.microsoft.com/office/drawing/2014/main" id="{E23A138B-6402-734B-9466-B044C79C4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" y="1593894"/>
            <a:ext cx="5915171" cy="183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4DDB977-2AED-1140-9474-55854DDE781E}"/>
              </a:ext>
            </a:extLst>
          </p:cNvPr>
          <p:cNvSpPr txBox="1"/>
          <p:nvPr/>
        </p:nvSpPr>
        <p:spPr>
          <a:xfrm>
            <a:off x="210207" y="536028"/>
            <a:ext cx="8722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Comment venir dans une école Mines-Ponts ?</a:t>
            </a:r>
          </a:p>
        </p:txBody>
      </p:sp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06EB1EC2-CABE-3B48-A940-DD481AC59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03362" y="6401643"/>
            <a:ext cx="305237" cy="324000"/>
          </a:xfrm>
        </p:spPr>
        <p:txBody>
          <a:bodyPr/>
          <a:lstStyle/>
          <a:p>
            <a:fld id="{6814C26D-CAA5-C94A-9FFB-3C81868FF4C0}" type="slidenum">
              <a:rPr lang="fr-FR" smtClean="0"/>
              <a:t>4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03A4545-7ADC-878E-2B81-3D9DAA3CA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567" y="1588850"/>
            <a:ext cx="4506970" cy="2977840"/>
          </a:xfrm>
          <a:prstGeom prst="rect">
            <a:avLst/>
          </a:prstGeom>
        </p:spPr>
      </p:pic>
      <p:sp>
        <p:nvSpPr>
          <p:cNvPr id="5" name="Espace réservé du pied de page 8">
            <a:extLst>
              <a:ext uri="{FF2B5EF4-FFF2-40B4-BE49-F238E27FC236}">
                <a16:creationId xmlns:a16="http://schemas.microsoft.com/office/drawing/2014/main" id="{F8DDC157-B3F7-AF04-C3C6-F5469FCBC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68548" y="6381081"/>
            <a:ext cx="5302744" cy="365125"/>
          </a:xfrm>
        </p:spPr>
        <p:txBody>
          <a:bodyPr/>
          <a:lstStyle/>
          <a:p>
            <a:r>
              <a:rPr lang="fr-FR" dirty="0"/>
              <a:t>Réunion des Correcteurs</a:t>
            </a:r>
          </a:p>
        </p:txBody>
      </p:sp>
    </p:spTree>
    <p:extLst>
      <p:ext uri="{BB962C8B-B14F-4D97-AF65-F5344CB8AC3E}">
        <p14:creationId xmlns:p14="http://schemas.microsoft.com/office/powerpoint/2010/main" val="485066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94DBC-0F2D-8FCC-57D5-F6A4B1398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3CC84F11-FA98-41CD-327A-8BD29781081A}"/>
              </a:ext>
            </a:extLst>
          </p:cNvPr>
          <p:cNvSpPr txBox="1"/>
          <p:nvPr/>
        </p:nvSpPr>
        <p:spPr>
          <a:xfrm>
            <a:off x="326570" y="3429000"/>
            <a:ext cx="52720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2800" b="1" dirty="0">
              <a:hlinkClick r:id="rId2"/>
            </a:endParaRPr>
          </a:p>
          <a:p>
            <a:pPr algn="ctr"/>
            <a:endParaRPr lang="fr-FR" sz="2800" b="1" dirty="0">
              <a:hlinkClick r:id="rId2"/>
            </a:endParaRPr>
          </a:p>
          <a:p>
            <a:pPr algn="ctr"/>
            <a:r>
              <a:rPr lang="fr-FR" sz="2800" b="1" dirty="0">
                <a:hlinkClick r:id="rId2"/>
              </a:rPr>
              <a:t>https://www.c1xmp.eu</a:t>
            </a:r>
            <a:endParaRPr lang="fr-FR" sz="2800" b="1" dirty="0"/>
          </a:p>
          <a:p>
            <a:pPr algn="ctr"/>
            <a:endParaRPr lang="fr-FR" sz="28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Stacks Image 151">
            <a:extLst>
              <a:ext uri="{FF2B5EF4-FFF2-40B4-BE49-F238E27FC236}">
                <a16:creationId xmlns:a16="http://schemas.microsoft.com/office/drawing/2014/main" id="{FCA62F39-6F02-4111-22AB-8330BB5FB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07" y="1593894"/>
            <a:ext cx="5915171" cy="167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85F234E-300D-97C1-2E22-2C38A7B7ACDC}"/>
              </a:ext>
            </a:extLst>
          </p:cNvPr>
          <p:cNvSpPr txBox="1"/>
          <p:nvPr/>
        </p:nvSpPr>
        <p:spPr>
          <a:xfrm>
            <a:off x="210207" y="536028"/>
            <a:ext cx="8722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Site des membres du jury</a:t>
            </a:r>
          </a:p>
        </p:txBody>
      </p:sp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22CB1D97-A74A-72B5-36DC-A22635D0E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03362" y="6401643"/>
            <a:ext cx="305237" cy="324000"/>
          </a:xfrm>
        </p:spPr>
        <p:txBody>
          <a:bodyPr/>
          <a:lstStyle/>
          <a:p>
            <a:fld id="{6814C26D-CAA5-C94A-9FFB-3C81868FF4C0}" type="slidenum">
              <a:rPr lang="fr-FR" smtClean="0"/>
              <a:t>5</a:t>
            </a:fld>
            <a:endParaRPr lang="fr-FR" dirty="0"/>
          </a:p>
        </p:txBody>
      </p:sp>
      <p:pic>
        <p:nvPicPr>
          <p:cNvPr id="3" name="Image 2" descr="Une image contenant texte, capture d’écran, Police, cercle&#10;&#10;Description générée automatiquement">
            <a:extLst>
              <a:ext uri="{FF2B5EF4-FFF2-40B4-BE49-F238E27FC236}">
                <a16:creationId xmlns:a16="http://schemas.microsoft.com/office/drawing/2014/main" id="{E9F958EE-D605-1334-B9FF-8A9C83F1B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4368" y="1586297"/>
            <a:ext cx="3233062" cy="5271703"/>
          </a:xfrm>
          <a:prstGeom prst="rect">
            <a:avLst/>
          </a:prstGeom>
        </p:spPr>
      </p:pic>
      <p:sp>
        <p:nvSpPr>
          <p:cNvPr id="2" name="Espace réservé du pied de page 8">
            <a:extLst>
              <a:ext uri="{FF2B5EF4-FFF2-40B4-BE49-F238E27FC236}">
                <a16:creationId xmlns:a16="http://schemas.microsoft.com/office/drawing/2014/main" id="{1C812BFC-4BEC-505E-1A2B-4550422AE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68548" y="6381081"/>
            <a:ext cx="5302744" cy="365125"/>
          </a:xfrm>
        </p:spPr>
        <p:txBody>
          <a:bodyPr/>
          <a:lstStyle/>
          <a:p>
            <a:r>
              <a:rPr lang="fr-FR" dirty="0"/>
              <a:t>Réunion des Correcteurs</a:t>
            </a:r>
          </a:p>
        </p:txBody>
      </p:sp>
    </p:spTree>
    <p:extLst>
      <p:ext uri="{BB962C8B-B14F-4D97-AF65-F5344CB8AC3E}">
        <p14:creationId xmlns:p14="http://schemas.microsoft.com/office/powerpoint/2010/main" val="3071988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CB7A6E6-7DFA-7252-7E69-EBE87CCB4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4C26D-CAA5-C94A-9FFB-3C81868FF4C0}" type="slidenum">
              <a:rPr lang="fr-FR" smtClean="0"/>
              <a:t>6</a:t>
            </a:fld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ADB9B13E-E480-E2DA-3E23-8B5F69779C5A}"/>
              </a:ext>
            </a:extLst>
          </p:cNvPr>
          <p:cNvSpPr txBox="1">
            <a:spLocks/>
          </p:cNvSpPr>
          <p:nvPr/>
        </p:nvSpPr>
        <p:spPr>
          <a:xfrm>
            <a:off x="509815" y="388883"/>
            <a:ext cx="8124371" cy="94045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 cap="none" normalizeH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/>
              <a:t>COGEC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FBF7681-1D33-D62A-1195-E2CCF61CB841}"/>
              </a:ext>
            </a:extLst>
          </p:cNvPr>
          <p:cNvSpPr txBox="1"/>
          <p:nvPr/>
        </p:nvSpPr>
        <p:spPr>
          <a:xfrm>
            <a:off x="648586" y="2551163"/>
            <a:ext cx="842208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  <a:defRPr/>
            </a:pPr>
            <a:r>
              <a:rPr lang="fr-FR" sz="2400" b="1" dirty="0">
                <a:solidFill>
                  <a:srgbClr val="052568"/>
                </a:solidFill>
              </a:rPr>
              <a:t> Gestion académique et administrative, </a:t>
            </a: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fr-FR" sz="2400" b="1" dirty="0">
                <a:solidFill>
                  <a:srgbClr val="052568"/>
                </a:solidFill>
              </a:rPr>
              <a:t> Gestion des centres d’écrit et d’oral, </a:t>
            </a: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fr-FR" sz="2400" b="1" dirty="0">
                <a:solidFill>
                  <a:srgbClr val="052568"/>
                </a:solidFill>
              </a:rPr>
              <a:t> Répartition des sujets et des fournitures,</a:t>
            </a: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fr-FR" sz="2400" b="1" dirty="0">
                <a:solidFill>
                  <a:srgbClr val="052568"/>
                </a:solidFill>
              </a:rPr>
              <a:t> Gestion des candidats </a:t>
            </a:r>
            <a:r>
              <a:rPr lang="fr-FR" sz="2400" b="1" dirty="0">
                <a:solidFill>
                  <a:srgbClr val="052568"/>
                </a:solidFill>
                <a:sym typeface="Wingdings" pitchFamily="2" charset="2"/>
              </a:rPr>
              <a:t></a:t>
            </a:r>
            <a:r>
              <a:rPr lang="fr-FR" sz="2400" b="1" dirty="0">
                <a:solidFill>
                  <a:srgbClr val="052568"/>
                </a:solidFill>
              </a:rPr>
              <a:t> affectation dans les salles d’écrit, convocations, réclamations, aménagements, </a:t>
            </a: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fr-FR" sz="2400" b="1" dirty="0">
                <a:solidFill>
                  <a:srgbClr val="052568"/>
                </a:solidFill>
              </a:rPr>
              <a:t> Programmation des oraux, </a:t>
            </a: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fr-FR" sz="2400" b="1" dirty="0">
                <a:solidFill>
                  <a:srgbClr val="052568"/>
                </a:solidFill>
              </a:rPr>
              <a:t> Gestion des résultats</a:t>
            </a:r>
          </a:p>
          <a:p>
            <a:pPr marL="342900" indent="-342900">
              <a:buFont typeface="Wingdings" pitchFamily="2" charset="2"/>
              <a:buChar char="Ø"/>
              <a:defRPr/>
            </a:pPr>
            <a:endParaRPr lang="fr-FR" sz="2400" b="1" dirty="0">
              <a:solidFill>
                <a:srgbClr val="052568"/>
              </a:solidFill>
            </a:endParaRPr>
          </a:p>
          <a:p>
            <a:pPr algn="ctr">
              <a:defRPr/>
            </a:pPr>
            <a:r>
              <a:rPr lang="fr-FR" sz="2400" b="1" dirty="0">
                <a:solidFill>
                  <a:srgbClr val="052568"/>
                </a:solidFill>
              </a:rPr>
              <a:t>Inscription et appel restent centralisés par SCEI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4917879-9BAD-3E14-E8B4-F5C678869940}"/>
              </a:ext>
            </a:extLst>
          </p:cNvPr>
          <p:cNvSpPr txBox="1"/>
          <p:nvPr/>
        </p:nvSpPr>
        <p:spPr>
          <a:xfrm>
            <a:off x="4947386" y="4427621"/>
            <a:ext cx="635268" cy="770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CEE57002-CC89-DC2B-74EC-88FFBE540309}"/>
              </a:ext>
            </a:extLst>
          </p:cNvPr>
          <p:cNvSpPr txBox="1">
            <a:spLocks/>
          </p:cNvSpPr>
          <p:nvPr/>
        </p:nvSpPr>
        <p:spPr>
          <a:xfrm>
            <a:off x="278991" y="1636247"/>
            <a:ext cx="8124371" cy="94045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 cap="none" normalizeH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dirty="0">
                <a:hlinkClick r:id="rId3"/>
              </a:rPr>
              <a:t>https://ccmp-cogec.fr/login</a:t>
            </a:r>
            <a:endParaRPr lang="fr-FR" sz="2800" dirty="0"/>
          </a:p>
        </p:txBody>
      </p:sp>
      <p:sp>
        <p:nvSpPr>
          <p:cNvPr id="11" name="Espace réservé du pied de page 8">
            <a:extLst>
              <a:ext uri="{FF2B5EF4-FFF2-40B4-BE49-F238E27FC236}">
                <a16:creationId xmlns:a16="http://schemas.microsoft.com/office/drawing/2014/main" id="{38A5EABD-0DD8-B70F-FB49-84085F727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68548" y="6381081"/>
            <a:ext cx="5302744" cy="365125"/>
          </a:xfrm>
        </p:spPr>
        <p:txBody>
          <a:bodyPr/>
          <a:lstStyle/>
          <a:p>
            <a:r>
              <a:rPr lang="fr-FR" dirty="0"/>
              <a:t>Réunion des Correcteurs</a:t>
            </a:r>
          </a:p>
        </p:txBody>
      </p:sp>
    </p:spTree>
    <p:extLst>
      <p:ext uri="{BB962C8B-B14F-4D97-AF65-F5344CB8AC3E}">
        <p14:creationId xmlns:p14="http://schemas.microsoft.com/office/powerpoint/2010/main" val="1258546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6955383-7857-8AB8-8F23-664CB5567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4C26D-CAA5-C94A-9FFB-3C81868FF4C0}" type="slidenum">
              <a:rPr lang="fr-FR" smtClean="0"/>
              <a:t>7</a:t>
            </a:fld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0D83A81F-2725-F5D7-ADF7-9CB8A2ACE85C}"/>
              </a:ext>
            </a:extLst>
          </p:cNvPr>
          <p:cNvSpPr txBox="1">
            <a:spLocks/>
          </p:cNvSpPr>
          <p:nvPr/>
        </p:nvSpPr>
        <p:spPr>
          <a:xfrm>
            <a:off x="509815" y="388883"/>
            <a:ext cx="8124371" cy="94045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 cap="none" normalizeH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/>
              <a:t>VIATIQUE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063AB10-0B89-D55D-A4E8-1DC89552D3A7}"/>
              </a:ext>
            </a:extLst>
          </p:cNvPr>
          <p:cNvSpPr txBox="1"/>
          <p:nvPr/>
        </p:nvSpPr>
        <p:spPr>
          <a:xfrm>
            <a:off x="194442" y="1466598"/>
            <a:ext cx="875511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latin typeface="+mj-lt"/>
              </a:rPr>
              <a:t>Démonstration</a:t>
            </a:r>
            <a:endParaRPr lang="fr-FR" sz="2800" b="1" i="0" dirty="0">
              <a:effectLst/>
              <a:latin typeface="+mj-lt"/>
              <a:hlinkClick r:id="rId3"/>
            </a:endParaRPr>
          </a:p>
          <a:p>
            <a:pPr algn="ctr"/>
            <a:r>
              <a:rPr lang="fr-FR" sz="2800" b="1" i="0" dirty="0">
                <a:effectLst/>
                <a:latin typeface="+mj-lt"/>
                <a:hlinkClick r:id="rId3"/>
              </a:rPr>
              <a:t>https://ccmp.viatique.com</a:t>
            </a:r>
            <a:r>
              <a:rPr lang="fr-FR" sz="2800" b="1" i="0" dirty="0">
                <a:effectLst/>
                <a:latin typeface="+mj-lt"/>
              </a:rPr>
              <a:t> </a:t>
            </a:r>
            <a:endParaRPr lang="fr-FR" sz="2800" b="1" i="0" dirty="0">
              <a:solidFill>
                <a:srgbClr val="052568"/>
              </a:solidFill>
              <a:effectLst/>
              <a:latin typeface="+mj-lt"/>
            </a:endParaRPr>
          </a:p>
          <a:p>
            <a:pPr algn="ctr"/>
            <a:r>
              <a:rPr lang="fr-FR" sz="2800" b="1" i="0" dirty="0">
                <a:solidFill>
                  <a:srgbClr val="052568"/>
                </a:solidFill>
                <a:effectLst/>
                <a:latin typeface="+mj-lt"/>
              </a:rPr>
              <a:t>Lot « </a:t>
            </a:r>
            <a:r>
              <a:rPr lang="fr-FR" sz="2800" b="1" dirty="0">
                <a:solidFill>
                  <a:srgbClr val="052568"/>
                </a:solidFill>
                <a:latin typeface="+mj-lt"/>
              </a:rPr>
              <a:t>DEMO 2026 admissibilité »</a:t>
            </a:r>
          </a:p>
          <a:p>
            <a:pPr algn="ctr"/>
            <a:r>
              <a:rPr lang="fr-FR" sz="2800" b="1" dirty="0">
                <a:latin typeface="+mj-lt"/>
              </a:rPr>
              <a:t>Ouverture ce samedi 21 mars 2026</a:t>
            </a:r>
          </a:p>
          <a:p>
            <a:pPr algn="ctr"/>
            <a:endParaRPr lang="fr-FR" sz="1400" b="1" dirty="0">
              <a:latin typeface="+mj-lt"/>
            </a:endParaRPr>
          </a:p>
          <a:p>
            <a:pPr algn="ctr"/>
            <a:r>
              <a:rPr lang="fr-FR" sz="2800" b="1" dirty="0">
                <a:latin typeface="+mj-lt"/>
              </a:rPr>
              <a:t>Améliorations souhaitées – Aide de l’IA</a:t>
            </a:r>
          </a:p>
        </p:txBody>
      </p:sp>
      <p:pic>
        <p:nvPicPr>
          <p:cNvPr id="9" name="Image 8" descr="Une image contenant texte, logiciel, Icône d’ordinateur, nombre&#10;&#10;Description générée automatiquement">
            <a:extLst>
              <a:ext uri="{FF2B5EF4-FFF2-40B4-BE49-F238E27FC236}">
                <a16:creationId xmlns:a16="http://schemas.microsoft.com/office/drawing/2014/main" id="{AAF10B86-415C-47C0-8052-843DCCAFC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70" y="4096143"/>
            <a:ext cx="8983208" cy="4387074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15A13688-1E57-A766-8B2F-92118BF117AE}"/>
              </a:ext>
            </a:extLst>
          </p:cNvPr>
          <p:cNvSpPr/>
          <p:nvPr/>
        </p:nvSpPr>
        <p:spPr>
          <a:xfrm>
            <a:off x="54122" y="5622058"/>
            <a:ext cx="8755115" cy="833810"/>
          </a:xfrm>
          <a:prstGeom prst="ellipse">
            <a:avLst/>
          </a:prstGeom>
          <a:noFill/>
          <a:ln w="3175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1470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0E368A-1D44-4CCD-A71B-2F333758A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L’esprit du CCMP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036A808-B195-4C8D-9F96-4A1DBF98E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4C26D-CAA5-C94A-9FFB-3C81868FF4C0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B31F3FF-43D9-4FBA-97B4-C613DF15E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221" y="1730359"/>
            <a:ext cx="8547558" cy="4941302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srgbClr val="052568"/>
                </a:solidFill>
              </a:rPr>
              <a:t>Le règlement décline un arrêté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srgbClr val="002060"/>
                </a:solidFill>
              </a:rPr>
              <a:t>Sélectionner avec rigueur, exigence, équité et bienveillance pour permettre aux écoles de </a:t>
            </a:r>
            <a:r>
              <a:rPr lang="fr-FR" sz="2400" b="1" dirty="0">
                <a:solidFill>
                  <a:srgbClr val="052568"/>
                </a:solidFill>
              </a:rPr>
              <a:t>satisfaire leur recrutement (les profils souhaités)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srgbClr val="002060"/>
                </a:solidFill>
              </a:rPr>
              <a:t>Le candidat est au centre de la mission du CCMP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srgbClr val="002060"/>
                </a:solidFill>
              </a:rPr>
              <a:t>Les nouveaux correcteurs </a:t>
            </a:r>
            <a:r>
              <a:rPr lang="fr-FR" sz="2400" b="1" dirty="0">
                <a:solidFill>
                  <a:srgbClr val="002060"/>
                </a:solidFill>
                <a:sym typeface="Wingdings" pitchFamily="2" charset="2"/>
              </a:rPr>
              <a:t> le coordonnateur par matière et par filière</a:t>
            </a:r>
            <a:endParaRPr lang="fr-FR" sz="24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FR" sz="2400" b="1" dirty="0">
                <a:solidFill>
                  <a:srgbClr val="002060"/>
                </a:solidFill>
              </a:rPr>
              <a:t>Barre Maths-Physique et note éliminatoire en Français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FR" sz="2400" b="1" dirty="0">
                <a:solidFill>
                  <a:srgbClr val="002060"/>
                </a:solidFill>
              </a:rPr>
              <a:t>Double correction en Français et pour les réclamations dans toutes les matières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FR" sz="2400" b="1" dirty="0">
                <a:solidFill>
                  <a:srgbClr val="002060"/>
                </a:solidFill>
              </a:rPr>
              <a:t>Forte attention à l’équité </a:t>
            </a:r>
            <a:r>
              <a:rPr lang="fr-FR" sz="2400" b="1" dirty="0">
                <a:solidFill>
                  <a:srgbClr val="002060"/>
                </a:solidFill>
                <a:sym typeface="Wingdings" pitchFamily="2" charset="2"/>
              </a:rPr>
              <a:t> Travail de surveillance,  aménagements</a:t>
            </a:r>
            <a:endParaRPr lang="fr-FR" sz="2400" b="1" dirty="0">
              <a:solidFill>
                <a:srgbClr val="002060"/>
              </a:solidFill>
            </a:endParaRPr>
          </a:p>
        </p:txBody>
      </p:sp>
      <p:sp>
        <p:nvSpPr>
          <p:cNvPr id="10" name="Espace réservé du pied de page 8">
            <a:extLst>
              <a:ext uri="{FF2B5EF4-FFF2-40B4-BE49-F238E27FC236}">
                <a16:creationId xmlns:a16="http://schemas.microsoft.com/office/drawing/2014/main" id="{9BAF3EF7-E1BE-1F4C-BDE8-02DC1287E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68548" y="6381081"/>
            <a:ext cx="5302744" cy="365125"/>
          </a:xfrm>
        </p:spPr>
        <p:txBody>
          <a:bodyPr/>
          <a:lstStyle/>
          <a:p>
            <a:r>
              <a:rPr lang="fr-FR" dirty="0"/>
              <a:t>Réunion des Correcteurs</a:t>
            </a:r>
          </a:p>
        </p:txBody>
      </p:sp>
    </p:spTree>
    <p:extLst>
      <p:ext uri="{BB962C8B-B14F-4D97-AF65-F5344CB8AC3E}">
        <p14:creationId xmlns:p14="http://schemas.microsoft.com/office/powerpoint/2010/main" val="276428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6BB9F52-D1F7-D026-4C81-786665104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5804" y="6356351"/>
            <a:ext cx="349545" cy="365125"/>
          </a:xfrm>
        </p:spPr>
        <p:txBody>
          <a:bodyPr/>
          <a:lstStyle/>
          <a:p>
            <a:fld id="{7B42D0A7-4651-403C-B212-3E4C3EFB5442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3DFD015-2F25-38D8-68D9-6BD0EC0E8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200" dirty="0"/>
              <a:t>Inscriptions 2026 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904AA942-F03C-886C-EE4D-B133080898CD}"/>
              </a:ext>
            </a:extLst>
          </p:cNvPr>
          <p:cNvSpPr/>
          <p:nvPr/>
        </p:nvSpPr>
        <p:spPr>
          <a:xfrm>
            <a:off x="4051005" y="1512882"/>
            <a:ext cx="2801121" cy="2878527"/>
          </a:xfrm>
          <a:prstGeom prst="ellipse">
            <a:avLst/>
          </a:prstGeom>
          <a:solidFill>
            <a:schemeClr val="bg2">
              <a:alpha val="80000"/>
            </a:schemeClr>
          </a:solidFill>
          <a:ln w="254000" cmpd="dbl">
            <a:solidFill>
              <a:schemeClr val="bg2">
                <a:alpha val="4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002060"/>
                </a:solidFill>
              </a:rPr>
              <a:t>CANDIDATS</a:t>
            </a:r>
          </a:p>
          <a:p>
            <a:pPr algn="ctr"/>
            <a:r>
              <a:rPr lang="fr-FR" sz="2400" b="1" dirty="0">
                <a:solidFill>
                  <a:srgbClr val="002060"/>
                </a:solidFill>
              </a:rPr>
              <a:t>29 483 </a:t>
            </a:r>
            <a:r>
              <a:rPr lang="fr-FR" b="1" dirty="0">
                <a:solidFill>
                  <a:srgbClr val="002060"/>
                </a:solidFill>
              </a:rPr>
              <a:t>(+6,17%)</a:t>
            </a:r>
            <a:endParaRPr lang="fr-FR" sz="2400" b="1" dirty="0">
              <a:solidFill>
                <a:srgbClr val="002060"/>
              </a:solidFill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FA0D3422-ECD9-8C4B-D2F9-8AAEB54EA3EA}"/>
              </a:ext>
            </a:extLst>
          </p:cNvPr>
          <p:cNvGrpSpPr/>
          <p:nvPr/>
        </p:nvGrpSpPr>
        <p:grpSpPr>
          <a:xfrm>
            <a:off x="6597803" y="1122125"/>
            <a:ext cx="2108959" cy="4051454"/>
            <a:chOff x="8797070" y="810366"/>
            <a:chExt cx="2452417" cy="5401939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CF6A22AD-74AD-FD74-8D57-5C53F9055925}"/>
                </a:ext>
              </a:extLst>
            </p:cNvPr>
            <p:cNvSpPr/>
            <p:nvPr/>
          </p:nvSpPr>
          <p:spPr>
            <a:xfrm>
              <a:off x="8949430" y="810366"/>
              <a:ext cx="1363658" cy="1363658"/>
            </a:xfrm>
            <a:prstGeom prst="ellipse">
              <a:avLst/>
            </a:prstGeom>
            <a:solidFill>
              <a:schemeClr val="accent1">
                <a:lumMod val="50000"/>
                <a:alpha val="75000"/>
              </a:schemeClr>
            </a:solidFill>
            <a:ln w="254000" cmpd="dbl">
              <a:solidFill>
                <a:schemeClr val="accent1">
                  <a:lumMod val="50000"/>
                  <a:alpha val="50000"/>
                </a:schemeClr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350" dirty="0"/>
                <a:t>X-ENS</a:t>
              </a:r>
            </a:p>
            <a:p>
              <a:pPr algn="ctr"/>
              <a:r>
                <a:rPr lang="fr-FR" sz="1350" b="1" dirty="0"/>
                <a:t>7 099 </a:t>
              </a:r>
              <a:r>
                <a:rPr lang="fr-FR" sz="1200" b="1" dirty="0"/>
                <a:t>(+0,04%)</a:t>
              </a:r>
              <a:endParaRPr lang="fr-FR" sz="1350" b="1" dirty="0"/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367D800B-A9CC-7760-CC93-8E833C4C9BF5}"/>
                </a:ext>
              </a:extLst>
            </p:cNvPr>
            <p:cNvSpPr/>
            <p:nvPr/>
          </p:nvSpPr>
          <p:spPr>
            <a:xfrm>
              <a:off x="9737597" y="2603030"/>
              <a:ext cx="1511890" cy="1511890"/>
            </a:xfrm>
            <a:prstGeom prst="ellipse">
              <a:avLst/>
            </a:prstGeom>
            <a:solidFill>
              <a:schemeClr val="accent1">
                <a:lumMod val="50000"/>
                <a:alpha val="75000"/>
              </a:schemeClr>
            </a:solidFill>
            <a:ln w="254000" cmpd="dbl">
              <a:solidFill>
                <a:schemeClr val="accent1">
                  <a:lumMod val="50000"/>
                  <a:alpha val="50000"/>
                </a:schemeClr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350" dirty="0"/>
                <a:t>Centrale Supélec</a:t>
              </a:r>
            </a:p>
            <a:p>
              <a:pPr algn="ctr"/>
              <a:r>
                <a:rPr lang="fr-FR" sz="1350" b="1" dirty="0"/>
                <a:t>15 891</a:t>
              </a:r>
              <a:br>
                <a:rPr lang="fr-FR" sz="1350" b="1" dirty="0"/>
              </a:br>
              <a:r>
                <a:rPr lang="fr-FR" sz="1200" b="1" dirty="0"/>
                <a:t>(+3,72%)</a:t>
              </a:r>
              <a:endParaRPr lang="fr-FR" sz="1350" b="1" dirty="0"/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C27FF928-A1F7-9D15-4716-60C6AA23EE8B}"/>
                </a:ext>
              </a:extLst>
            </p:cNvPr>
            <p:cNvSpPr/>
            <p:nvPr/>
          </p:nvSpPr>
          <p:spPr>
            <a:xfrm>
              <a:off x="8797070" y="4543926"/>
              <a:ext cx="1792957" cy="1668379"/>
            </a:xfrm>
            <a:prstGeom prst="ellipse">
              <a:avLst/>
            </a:prstGeom>
            <a:solidFill>
              <a:schemeClr val="accent1">
                <a:lumMod val="50000"/>
                <a:alpha val="75000"/>
              </a:schemeClr>
            </a:solidFill>
            <a:ln w="254000" cmpd="dbl">
              <a:solidFill>
                <a:schemeClr val="accent1">
                  <a:lumMod val="50000"/>
                  <a:alpha val="50000"/>
                </a:schemeClr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350" dirty="0"/>
                <a:t>Concours Commun INP</a:t>
              </a:r>
            </a:p>
            <a:p>
              <a:pPr algn="ctr"/>
              <a:r>
                <a:rPr lang="fr-FR" sz="1350" b="1" dirty="0"/>
                <a:t>21 091</a:t>
              </a:r>
              <a:br>
                <a:rPr lang="fr-FR" sz="1350" b="1" dirty="0"/>
              </a:br>
              <a:r>
                <a:rPr lang="fr-FR" sz="1200" b="1" dirty="0"/>
                <a:t>(+5,20%)</a:t>
              </a:r>
              <a:endParaRPr lang="fr-FR" sz="1350" b="1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7F7C10A-DF72-5C37-CEF9-C774FF1EA568}"/>
              </a:ext>
            </a:extLst>
          </p:cNvPr>
          <p:cNvGrpSpPr/>
          <p:nvPr/>
        </p:nvGrpSpPr>
        <p:grpSpPr>
          <a:xfrm>
            <a:off x="202020" y="1937320"/>
            <a:ext cx="3554154" cy="3344293"/>
            <a:chOff x="341553" y="1897293"/>
            <a:chExt cx="4738871" cy="4459057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FF37F82B-CB7A-1766-C96D-169F5CA5424C}"/>
                </a:ext>
              </a:extLst>
            </p:cNvPr>
            <p:cNvSpPr/>
            <p:nvPr/>
          </p:nvSpPr>
          <p:spPr>
            <a:xfrm>
              <a:off x="2453921" y="2115749"/>
              <a:ext cx="2626503" cy="2626503"/>
            </a:xfrm>
            <a:prstGeom prst="ellipse">
              <a:avLst/>
            </a:prstGeom>
            <a:solidFill>
              <a:srgbClr val="C00000">
                <a:alpha val="75000"/>
              </a:srgbClr>
            </a:solidFill>
            <a:ln w="254000" cmpd="dbl">
              <a:solidFill>
                <a:srgbClr val="C00000">
                  <a:alpha val="40000"/>
                </a:srgbClr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100" b="1" dirty="0"/>
                <a:t>BANQUE MINES PONTS</a:t>
              </a:r>
            </a:p>
            <a:p>
              <a:pPr algn="ctr"/>
              <a:r>
                <a:rPr lang="fr-FR" sz="2100" b="1" dirty="0"/>
                <a:t>18 435</a:t>
              </a:r>
              <a:br>
                <a:rPr lang="fr-FR" sz="2100" b="1" dirty="0"/>
              </a:br>
              <a:r>
                <a:rPr lang="fr-FR" sz="1500" b="1" dirty="0"/>
                <a:t>(+5,92%)</a:t>
              </a:r>
              <a:endParaRPr lang="fr-FR" sz="2100" b="1" dirty="0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36781FD0-B03E-C0F8-0F60-30FD15896D31}"/>
                </a:ext>
              </a:extLst>
            </p:cNvPr>
            <p:cNvSpPr/>
            <p:nvPr/>
          </p:nvSpPr>
          <p:spPr>
            <a:xfrm>
              <a:off x="655177" y="3974672"/>
              <a:ext cx="1707929" cy="1535161"/>
            </a:xfrm>
            <a:prstGeom prst="ellipse">
              <a:avLst/>
            </a:prstGeom>
            <a:solidFill>
              <a:srgbClr val="C00000">
                <a:alpha val="75000"/>
              </a:srgbClr>
            </a:solidFill>
            <a:ln w="254000" cmpd="dbl">
              <a:solidFill>
                <a:srgbClr val="C00000">
                  <a:alpha val="40000"/>
                </a:srgbClr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CMT</a:t>
              </a:r>
            </a:p>
            <a:p>
              <a:pPr algn="ctr"/>
              <a:r>
                <a:rPr lang="fr-FR" b="1" dirty="0"/>
                <a:t>16 442 </a:t>
              </a:r>
              <a:r>
                <a:rPr lang="fr-FR" sz="1275" b="1" dirty="0"/>
                <a:t>(+7,76%)</a:t>
              </a: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0FC333DA-85E1-A7BB-647B-AB0CC4329584}"/>
                </a:ext>
              </a:extLst>
            </p:cNvPr>
            <p:cNvSpPr/>
            <p:nvPr/>
          </p:nvSpPr>
          <p:spPr>
            <a:xfrm>
              <a:off x="341553" y="1897293"/>
              <a:ext cx="1857152" cy="1657988"/>
            </a:xfrm>
            <a:prstGeom prst="ellipse">
              <a:avLst/>
            </a:prstGeom>
            <a:solidFill>
              <a:srgbClr val="C00000">
                <a:alpha val="75000"/>
              </a:srgbClr>
            </a:solidFill>
            <a:ln w="254000" cmpd="dbl">
              <a:solidFill>
                <a:srgbClr val="C00000">
                  <a:alpha val="40000"/>
                </a:srgbClr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CCMP</a:t>
              </a:r>
            </a:p>
            <a:p>
              <a:pPr algn="ctr"/>
              <a:r>
                <a:rPr lang="fr-FR" b="1" dirty="0"/>
                <a:t>14 848 </a:t>
              </a:r>
              <a:r>
                <a:rPr lang="fr-FR" sz="1500" b="1" dirty="0"/>
                <a:t>(+3,70%)</a:t>
              </a:r>
              <a:endParaRPr lang="fr-FR" b="1" dirty="0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E81F3A23-9474-B09E-32C4-F24F10A1BB07}"/>
                </a:ext>
              </a:extLst>
            </p:cNvPr>
            <p:cNvSpPr/>
            <p:nvPr/>
          </p:nvSpPr>
          <p:spPr>
            <a:xfrm>
              <a:off x="2453922" y="5110575"/>
              <a:ext cx="1474346" cy="1245775"/>
            </a:xfrm>
            <a:prstGeom prst="ellipse">
              <a:avLst/>
            </a:prstGeom>
            <a:solidFill>
              <a:srgbClr val="C00000">
                <a:alpha val="75000"/>
              </a:srgbClr>
            </a:solidFill>
            <a:ln w="254000" cmpd="dbl">
              <a:solidFill>
                <a:srgbClr val="C00000">
                  <a:alpha val="40000"/>
                </a:srgbClr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CI</a:t>
              </a:r>
            </a:p>
            <a:p>
              <a:pPr algn="ctr"/>
              <a:r>
                <a:rPr lang="fr-FR" b="1" dirty="0"/>
                <a:t>1106 </a:t>
              </a:r>
              <a:r>
                <a:rPr lang="fr-FR" sz="994" b="1" dirty="0"/>
                <a:t>(+11,16%)</a:t>
              </a:r>
            </a:p>
          </p:txBody>
        </p:sp>
      </p:grpSp>
      <p:sp>
        <p:nvSpPr>
          <p:cNvPr id="16" name="Espace réservé du pied de page 8">
            <a:extLst>
              <a:ext uri="{FF2B5EF4-FFF2-40B4-BE49-F238E27FC236}">
                <a16:creationId xmlns:a16="http://schemas.microsoft.com/office/drawing/2014/main" id="{5E160CDD-ED58-DA63-60BD-0968B770B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68548" y="6381081"/>
            <a:ext cx="5302744" cy="365125"/>
          </a:xfrm>
        </p:spPr>
        <p:txBody>
          <a:bodyPr/>
          <a:lstStyle/>
          <a:p>
            <a:r>
              <a:rPr lang="fr-FR" dirty="0"/>
              <a:t>Réunion des Correcteurs</a:t>
            </a:r>
          </a:p>
        </p:txBody>
      </p:sp>
    </p:spTree>
    <p:extLst>
      <p:ext uri="{BB962C8B-B14F-4D97-AF65-F5344CB8AC3E}">
        <p14:creationId xmlns:p14="http://schemas.microsoft.com/office/powerpoint/2010/main" val="222436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CCMP">
      <a:dk1>
        <a:srgbClr val="C91330"/>
      </a:dk1>
      <a:lt1>
        <a:sysClr val="window" lastClr="FFFFFF"/>
      </a:lt1>
      <a:dk2>
        <a:srgbClr val="5F181F"/>
      </a:dk2>
      <a:lt2>
        <a:srgbClr val="FFFFFF"/>
      </a:lt2>
      <a:accent1>
        <a:srgbClr val="000000"/>
      </a:accent1>
      <a:accent2>
        <a:srgbClr val="FFFFFF"/>
      </a:accent2>
      <a:accent3>
        <a:srgbClr val="CCCCCC"/>
      </a:accent3>
      <a:accent4>
        <a:srgbClr val="B3B3B3"/>
      </a:accent4>
      <a:accent5>
        <a:srgbClr val="666666"/>
      </a:accent5>
      <a:accent6>
        <a:srgbClr val="000000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ODELE" id="{F4345B4D-24B5-4F41-8662-1C9602DD8E11}" vid="{3A0042B1-4612-6647-B0C1-8FCEF871840C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MODELE-Bandeau</Template>
  <TotalTime>12188</TotalTime>
  <Words>2023</Words>
  <Application>Microsoft Macintosh PowerPoint</Application>
  <PresentationFormat>Affichage à l'écran (4:3)</PresentationFormat>
  <Paragraphs>684</Paragraphs>
  <Slides>24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2" baseType="lpstr">
      <vt:lpstr>Aptos Narrow</vt:lpstr>
      <vt:lpstr>Arial</vt:lpstr>
      <vt:lpstr>Avenir Black</vt:lpstr>
      <vt:lpstr>Avenir Medium</vt:lpstr>
      <vt:lpstr>Calibri</vt:lpstr>
      <vt:lpstr>Lucida Grande</vt:lpstr>
      <vt:lpstr>Wingdings</vt:lpstr>
      <vt:lpstr>Thème Office</vt:lpstr>
      <vt:lpstr> Réunion des correcteurs   Samedi 21 mars 2026  10h00 – 12h00  Questions à poser par CHAT</vt:lpstr>
      <vt:lpstr>Ordre du jour</vt:lpstr>
      <vt:lpstr>Organigramme</vt:lpstr>
      <vt:lpstr>Présentation PowerPoint</vt:lpstr>
      <vt:lpstr>Présentation PowerPoint</vt:lpstr>
      <vt:lpstr>Présentation PowerPoint</vt:lpstr>
      <vt:lpstr>Présentation PowerPoint</vt:lpstr>
      <vt:lpstr>L’esprit du CCMP</vt:lpstr>
      <vt:lpstr>Inscriptions 2026 </vt:lpstr>
      <vt:lpstr>Places ouvertes en 2026</vt:lpstr>
      <vt:lpstr>CCMP 2026 et GEI-UNIV</vt:lpstr>
      <vt:lpstr>Calendrier CCMP 2026   Prochain COPIL : Mardi 26 mai 2026 14h00-16h00, en Visio</vt:lpstr>
      <vt:lpstr>Calendrier Écrit 2026</vt:lpstr>
      <vt:lpstr>Présentation PowerPoint</vt:lpstr>
      <vt:lpstr>Préparation du Concours 2026</vt:lpstr>
      <vt:lpstr>Aménagements </vt:lpstr>
      <vt:lpstr>Communication des données des candidats sur le web des écoles</vt:lpstr>
      <vt:lpstr>Coordonnateurs et rapporteurs</vt:lpstr>
      <vt:lpstr>Correction (1/3)</vt:lpstr>
      <vt:lpstr>Correction (2/3)</vt:lpstr>
      <vt:lpstr>Correction (3/3)</vt:lpstr>
      <vt:lpstr>Coordonnateurs de l’écrit</vt:lpstr>
      <vt:lpstr>Coordonnateurs de l’écrit</vt:lpstr>
      <vt:lpstr>Intervention des coordonnateurs et des correcteurs Q &amp; 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Aenean eu leo quam Pellentesque ornare sem lacinia quam venenatis</dc:title>
  <dc:creator>Raphael Collard</dc:creator>
  <cp:lastModifiedBy>Eric Hautecloque</cp:lastModifiedBy>
  <cp:revision>387</cp:revision>
  <cp:lastPrinted>2026-03-20T09:01:05Z</cp:lastPrinted>
  <dcterms:created xsi:type="dcterms:W3CDTF">2019-01-04T14:14:46Z</dcterms:created>
  <dcterms:modified xsi:type="dcterms:W3CDTF">2026-03-21T08:30:24Z</dcterms:modified>
</cp:coreProperties>
</file>